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notesMasterIdLst>
    <p:notesMasterId r:id="rId11"/>
  </p:notesMasterIdLst>
  <p:handoutMasterIdLst>
    <p:handoutMasterId r:id="rId12"/>
  </p:handoutMasterIdLst>
  <p:sldIdLst>
    <p:sldId id="256" r:id="rId2"/>
    <p:sldId id="259" r:id="rId3"/>
    <p:sldId id="258" r:id="rId4"/>
    <p:sldId id="276" r:id="rId5"/>
    <p:sldId id="262" r:id="rId6"/>
    <p:sldId id="277" r:id="rId7"/>
    <p:sldId id="278" r:id="rId8"/>
    <p:sldId id="275" r:id="rId9"/>
    <p:sldId id="279" r:id="rId10"/>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AA0BB489-3891-4AA4-9213-A941BF09FC6A}">
          <p14:sldIdLst>
            <p14:sldId id="256"/>
            <p14:sldId id="259"/>
          </p14:sldIdLst>
        </p14:section>
        <p14:section name="未命名的章節" id="{97354803-E6D6-49BA-89FB-24F4A4F1FEFA}">
          <p14:sldIdLst>
            <p14:sldId id="258"/>
            <p14:sldId id="276"/>
            <p14:sldId id="262"/>
            <p14:sldId id="277"/>
            <p14:sldId id="278"/>
            <p14:sldId id="275"/>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0" autoAdjust="0"/>
    <p:restoredTop sz="94660"/>
  </p:normalViewPr>
  <p:slideViewPr>
    <p:cSldViewPr snapToGrid="0">
      <p:cViewPr varScale="1">
        <p:scale>
          <a:sx n="78" d="100"/>
          <a:sy n="78"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BAF0AE-8633-43FC-9901-ED40B85617CF}"/>
              </a:ext>
            </a:extLst>
          </p:cNvPr>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pt-PT"/>
          </a:p>
        </p:txBody>
      </p:sp>
      <p:sp>
        <p:nvSpPr>
          <p:cNvPr id="3" name="Date Placeholder 2">
            <a:extLst>
              <a:ext uri="{FF2B5EF4-FFF2-40B4-BE49-F238E27FC236}">
                <a16:creationId xmlns:a16="http://schemas.microsoft.com/office/drawing/2014/main" id="{CDF93F26-7587-4AD1-AA5F-8C265AA2B4F9}"/>
              </a:ext>
            </a:extLst>
          </p:cNvPr>
          <p:cNvSpPr>
            <a:spLocks noGrp="1"/>
          </p:cNvSpPr>
          <p:nvPr>
            <p:ph type="dt" sz="quarter" idx="1"/>
          </p:nvPr>
        </p:nvSpPr>
        <p:spPr>
          <a:xfrm>
            <a:off x="4023993" y="0"/>
            <a:ext cx="3078427" cy="513508"/>
          </a:xfrm>
          <a:prstGeom prst="rect">
            <a:avLst/>
          </a:prstGeom>
        </p:spPr>
        <p:txBody>
          <a:bodyPr vert="horz" lIns="99065" tIns="49532" rIns="99065" bIns="49532" rtlCol="0"/>
          <a:lstStyle>
            <a:lvl1pPr algn="r">
              <a:defRPr sz="1300"/>
            </a:lvl1pPr>
          </a:lstStyle>
          <a:p>
            <a:fld id="{45211E7F-5D1B-4710-AE01-890F91559982}" type="datetimeFigureOut">
              <a:rPr lang="pt-PT" smtClean="0"/>
              <a:t>31/07/2020</a:t>
            </a:fld>
            <a:endParaRPr lang="pt-PT"/>
          </a:p>
        </p:txBody>
      </p:sp>
      <p:sp>
        <p:nvSpPr>
          <p:cNvPr id="4" name="Footer Placeholder 3">
            <a:extLst>
              <a:ext uri="{FF2B5EF4-FFF2-40B4-BE49-F238E27FC236}">
                <a16:creationId xmlns:a16="http://schemas.microsoft.com/office/drawing/2014/main" id="{7BCE82AC-4171-4515-8BD7-4E3D846ABD4A}"/>
              </a:ext>
            </a:extLst>
          </p:cNvPr>
          <p:cNvSpPr>
            <a:spLocks noGrp="1"/>
          </p:cNvSpPr>
          <p:nvPr>
            <p:ph type="ftr" sz="quarter" idx="2"/>
          </p:nvPr>
        </p:nvSpPr>
        <p:spPr>
          <a:xfrm>
            <a:off x="1" y="9721108"/>
            <a:ext cx="3078427" cy="513507"/>
          </a:xfrm>
          <a:prstGeom prst="rect">
            <a:avLst/>
          </a:prstGeom>
        </p:spPr>
        <p:txBody>
          <a:bodyPr vert="horz" lIns="99065" tIns="49532" rIns="99065" bIns="49532" rtlCol="0" anchor="b"/>
          <a:lstStyle>
            <a:lvl1pPr algn="l">
              <a:defRPr sz="1300"/>
            </a:lvl1pPr>
          </a:lstStyle>
          <a:p>
            <a:endParaRPr lang="pt-PT"/>
          </a:p>
        </p:txBody>
      </p:sp>
      <p:sp>
        <p:nvSpPr>
          <p:cNvPr id="5" name="Slide Number Placeholder 4">
            <a:extLst>
              <a:ext uri="{FF2B5EF4-FFF2-40B4-BE49-F238E27FC236}">
                <a16:creationId xmlns:a16="http://schemas.microsoft.com/office/drawing/2014/main" id="{ED8C48A8-1FB0-4427-AEEE-254CBE81893E}"/>
              </a:ext>
            </a:extLst>
          </p:cNvPr>
          <p:cNvSpPr>
            <a:spLocks noGrp="1"/>
          </p:cNvSpPr>
          <p:nvPr>
            <p:ph type="sldNum" sz="quarter" idx="3"/>
          </p:nvPr>
        </p:nvSpPr>
        <p:spPr>
          <a:xfrm>
            <a:off x="4023993" y="9721108"/>
            <a:ext cx="3078427" cy="513507"/>
          </a:xfrm>
          <a:prstGeom prst="rect">
            <a:avLst/>
          </a:prstGeom>
        </p:spPr>
        <p:txBody>
          <a:bodyPr vert="horz" lIns="99065" tIns="49532" rIns="99065" bIns="49532" rtlCol="0" anchor="b"/>
          <a:lstStyle>
            <a:lvl1pPr algn="r">
              <a:defRPr sz="1300"/>
            </a:lvl1pPr>
          </a:lstStyle>
          <a:p>
            <a:fld id="{EA29F8D7-34DB-4AC6-815A-61993EA55470}" type="slidenum">
              <a:rPr lang="pt-PT" smtClean="0"/>
              <a:t>‹#›</a:t>
            </a:fld>
            <a:endParaRPr lang="pt-PT"/>
          </a:p>
        </p:txBody>
      </p:sp>
    </p:spTree>
    <p:extLst>
      <p:ext uri="{BB962C8B-B14F-4D97-AF65-F5344CB8AC3E}">
        <p14:creationId xmlns:p14="http://schemas.microsoft.com/office/powerpoint/2010/main" val="2385064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pt-PT"/>
          </a:p>
        </p:txBody>
      </p:sp>
      <p:sp>
        <p:nvSpPr>
          <p:cNvPr id="3" name="Date Placeholder 2"/>
          <p:cNvSpPr>
            <a:spLocks noGrp="1"/>
          </p:cNvSpPr>
          <p:nvPr>
            <p:ph type="dt" idx="1"/>
          </p:nvPr>
        </p:nvSpPr>
        <p:spPr>
          <a:xfrm>
            <a:off x="4023993" y="0"/>
            <a:ext cx="3078427" cy="513508"/>
          </a:xfrm>
          <a:prstGeom prst="rect">
            <a:avLst/>
          </a:prstGeom>
        </p:spPr>
        <p:txBody>
          <a:bodyPr vert="horz" lIns="99065" tIns="49532" rIns="99065" bIns="49532" rtlCol="0"/>
          <a:lstStyle>
            <a:lvl1pPr algn="r">
              <a:defRPr sz="1300"/>
            </a:lvl1pPr>
          </a:lstStyle>
          <a:p>
            <a:fld id="{7944EE60-460E-422A-991D-573C3EA01052}" type="datetimeFigureOut">
              <a:rPr lang="pt-PT" smtClean="0"/>
              <a:t>31/07/2020</a:t>
            </a:fld>
            <a:endParaRPr lang="pt-PT"/>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65" tIns="49532" rIns="99065" bIns="49532" rtlCol="0" anchor="ctr"/>
          <a:lstStyle/>
          <a:p>
            <a:endParaRPr lang="pt-PT"/>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65" tIns="49532" rIns="99065" bIns="495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1" y="9721108"/>
            <a:ext cx="3078427" cy="513507"/>
          </a:xfrm>
          <a:prstGeom prst="rect">
            <a:avLst/>
          </a:prstGeom>
        </p:spPr>
        <p:txBody>
          <a:bodyPr vert="horz" lIns="99065" tIns="49532" rIns="99065" bIns="49532" rtlCol="0" anchor="b"/>
          <a:lstStyle>
            <a:lvl1pPr algn="l">
              <a:defRPr sz="1300"/>
            </a:lvl1pPr>
          </a:lstStyle>
          <a:p>
            <a:endParaRPr lang="pt-PT"/>
          </a:p>
        </p:txBody>
      </p:sp>
      <p:sp>
        <p:nvSpPr>
          <p:cNvPr id="7" name="Slide Number Placeholder 6"/>
          <p:cNvSpPr>
            <a:spLocks noGrp="1"/>
          </p:cNvSpPr>
          <p:nvPr>
            <p:ph type="sldNum" sz="quarter" idx="5"/>
          </p:nvPr>
        </p:nvSpPr>
        <p:spPr>
          <a:xfrm>
            <a:off x="4023993" y="9721108"/>
            <a:ext cx="3078427" cy="513507"/>
          </a:xfrm>
          <a:prstGeom prst="rect">
            <a:avLst/>
          </a:prstGeom>
        </p:spPr>
        <p:txBody>
          <a:bodyPr vert="horz" lIns="99065" tIns="49532" rIns="99065" bIns="49532" rtlCol="0" anchor="b"/>
          <a:lstStyle>
            <a:lvl1pPr algn="r">
              <a:defRPr sz="1300"/>
            </a:lvl1pPr>
          </a:lstStyle>
          <a:p>
            <a:fld id="{64AAC27B-8767-4265-8783-F2C5400B2899}" type="slidenum">
              <a:rPr lang="pt-PT" smtClean="0"/>
              <a:t>‹#›</a:t>
            </a:fld>
            <a:endParaRPr lang="pt-PT"/>
          </a:p>
        </p:txBody>
      </p:sp>
    </p:spTree>
    <p:extLst>
      <p:ext uri="{BB962C8B-B14F-4D97-AF65-F5344CB8AC3E}">
        <p14:creationId xmlns:p14="http://schemas.microsoft.com/office/powerpoint/2010/main" val="21348977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sz="1300" dirty="0" err="1">
                <a:latin typeface="微軟正黑體" panose="020B0604030504040204" pitchFamily="34" charset="-120"/>
              </a:rPr>
              <a:t>探討資訊科技的應用和其影響</a:t>
            </a:r>
            <a:endParaRPr lang="zh-HK" altLang="en-US" dirty="0"/>
          </a:p>
        </p:txBody>
      </p:sp>
      <p:sp>
        <p:nvSpPr>
          <p:cNvPr id="4" name="投影片編號版面配置區 3"/>
          <p:cNvSpPr>
            <a:spLocks noGrp="1"/>
          </p:cNvSpPr>
          <p:nvPr>
            <p:ph type="sldNum" sz="quarter" idx="5"/>
          </p:nvPr>
        </p:nvSpPr>
        <p:spPr/>
        <p:txBody>
          <a:bodyPr/>
          <a:lstStyle/>
          <a:p>
            <a:fld id="{64AAC27B-8767-4265-8783-F2C5400B2899}" type="slidenum">
              <a:rPr lang="pt-PT" smtClean="0"/>
              <a:t>1</a:t>
            </a:fld>
            <a:endParaRPr lang="pt-PT"/>
          </a:p>
        </p:txBody>
      </p:sp>
    </p:spTree>
    <p:extLst>
      <p:ext uri="{BB962C8B-B14F-4D97-AF65-F5344CB8AC3E}">
        <p14:creationId xmlns:p14="http://schemas.microsoft.com/office/powerpoint/2010/main" val="225489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4AAC27B-8767-4265-8783-F2C5400B2899}" type="slidenum">
              <a:rPr lang="pt-PT" smtClean="0"/>
              <a:t>7</a:t>
            </a:fld>
            <a:endParaRPr lang="pt-PT"/>
          </a:p>
        </p:txBody>
      </p:sp>
    </p:spTree>
    <p:extLst>
      <p:ext uri="{BB962C8B-B14F-4D97-AF65-F5344CB8AC3E}">
        <p14:creationId xmlns:p14="http://schemas.microsoft.com/office/powerpoint/2010/main" val="323621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D9C28A79-3954-463B-A98E-2563756C2081}" type="datetime1">
              <a:rPr lang="pt-PT" altLang="zh-TW" smtClean="0"/>
              <a:t>31/07/2020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FAA5EE-D2FC-409A-BF74-DD67F0A6F1CD}" type="slidenum">
              <a:rPr lang="pt-PT" smtClean="0"/>
              <a:t>‹#›</a:t>
            </a:fld>
            <a:endParaRPr lang="pt-P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56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BF9FA01-4E72-4AC5-B05E-ED0DBAECEB1D}" type="datetime1">
              <a:rPr lang="pt-PT" altLang="zh-TW" smtClean="0"/>
              <a:t>31/07/2020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FAA5EE-D2FC-409A-BF74-DD67F0A6F1CD}" type="slidenum">
              <a:rPr lang="pt-PT" smtClean="0"/>
              <a:t>‹#›</a:t>
            </a:fld>
            <a:endParaRPr lang="pt-PT"/>
          </a:p>
        </p:txBody>
      </p:sp>
    </p:spTree>
    <p:extLst>
      <p:ext uri="{BB962C8B-B14F-4D97-AF65-F5344CB8AC3E}">
        <p14:creationId xmlns:p14="http://schemas.microsoft.com/office/powerpoint/2010/main" val="363094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44E9A6E-ADF8-4A73-BABA-C2685006F0E4}" type="datetime1">
              <a:rPr lang="pt-PT" altLang="zh-TW" smtClean="0"/>
              <a:t>31/07/2020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FAA5EE-D2FC-409A-BF74-DD67F0A6F1CD}" type="slidenum">
              <a:rPr lang="pt-PT" smtClean="0"/>
              <a:t>‹#›</a:t>
            </a:fld>
            <a:endParaRPr lang="pt-PT"/>
          </a:p>
        </p:txBody>
      </p:sp>
    </p:spTree>
    <p:extLst>
      <p:ext uri="{BB962C8B-B14F-4D97-AF65-F5344CB8AC3E}">
        <p14:creationId xmlns:p14="http://schemas.microsoft.com/office/powerpoint/2010/main" val="111965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F3D0F7A-960A-4500-86A5-71DDBF9AF198}" type="datetime1">
              <a:rPr lang="pt-PT" altLang="zh-TW" smtClean="0"/>
              <a:t>31/07/2020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FAA5EE-D2FC-409A-BF74-DD67F0A6F1CD}" type="slidenum">
              <a:rPr lang="pt-PT" smtClean="0"/>
              <a:t>‹#›</a:t>
            </a:fld>
            <a:endParaRPr lang="pt-PT"/>
          </a:p>
        </p:txBody>
      </p:sp>
    </p:spTree>
    <p:extLst>
      <p:ext uri="{BB962C8B-B14F-4D97-AF65-F5344CB8AC3E}">
        <p14:creationId xmlns:p14="http://schemas.microsoft.com/office/powerpoint/2010/main" val="90087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C3D1CCE-CF4B-4FB5-A638-4755F862C6F8}" type="datetime1">
              <a:rPr lang="pt-PT" altLang="zh-TW" smtClean="0"/>
              <a:t>31/07/2020</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18FAA5EE-D2FC-409A-BF74-DD67F0A6F1CD}" type="slidenum">
              <a:rPr lang="pt-PT" smtClean="0"/>
              <a:t>‹#›</a:t>
            </a:fld>
            <a:endParaRPr lang="pt-P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04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E9CD606-1F32-458A-8418-58728FD31713}" type="datetime1">
              <a:rPr lang="pt-PT" altLang="zh-TW" smtClean="0"/>
              <a:t>31/07/2020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8FAA5EE-D2FC-409A-BF74-DD67F0A6F1CD}" type="slidenum">
              <a:rPr lang="pt-PT" smtClean="0"/>
              <a:t>‹#›</a:t>
            </a:fld>
            <a:endParaRPr lang="pt-PT"/>
          </a:p>
        </p:txBody>
      </p:sp>
    </p:spTree>
    <p:extLst>
      <p:ext uri="{BB962C8B-B14F-4D97-AF65-F5344CB8AC3E}">
        <p14:creationId xmlns:p14="http://schemas.microsoft.com/office/powerpoint/2010/main" val="27519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E291015-A2DC-4ED2-8D94-4117878F4A37}" type="datetime1">
              <a:rPr lang="pt-PT" altLang="zh-TW" smtClean="0"/>
              <a:t>31/07/2020</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18FAA5EE-D2FC-409A-BF74-DD67F0A6F1CD}" type="slidenum">
              <a:rPr lang="pt-PT" smtClean="0"/>
              <a:t>‹#›</a:t>
            </a:fld>
            <a:endParaRPr lang="pt-PT"/>
          </a:p>
        </p:txBody>
      </p:sp>
    </p:spTree>
    <p:extLst>
      <p:ext uri="{BB962C8B-B14F-4D97-AF65-F5344CB8AC3E}">
        <p14:creationId xmlns:p14="http://schemas.microsoft.com/office/powerpoint/2010/main" val="8059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EDD40D8-FA5B-4F10-968C-EA201F665334}" type="datetime1">
              <a:rPr lang="pt-PT" altLang="zh-TW" smtClean="0"/>
              <a:t>31/07/2020</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18FAA5EE-D2FC-409A-BF74-DD67F0A6F1CD}" type="slidenum">
              <a:rPr lang="pt-PT" smtClean="0"/>
              <a:t>‹#›</a:t>
            </a:fld>
            <a:endParaRPr lang="pt-PT"/>
          </a:p>
        </p:txBody>
      </p:sp>
    </p:spTree>
    <p:extLst>
      <p:ext uri="{BB962C8B-B14F-4D97-AF65-F5344CB8AC3E}">
        <p14:creationId xmlns:p14="http://schemas.microsoft.com/office/powerpoint/2010/main" val="318927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A30F91-9EB4-43D3-BB15-C560C9826BD2}" type="datetime1">
              <a:rPr lang="pt-PT" altLang="zh-TW" smtClean="0"/>
              <a:t>31/07/2020</a:t>
            </a:fld>
            <a:endParaRPr lang="pt-P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PT"/>
          </a:p>
        </p:txBody>
      </p:sp>
      <p:sp>
        <p:nvSpPr>
          <p:cNvPr id="9" name="Slide Number Placeholder 8"/>
          <p:cNvSpPr>
            <a:spLocks noGrp="1"/>
          </p:cNvSpPr>
          <p:nvPr>
            <p:ph type="sldNum" sz="quarter" idx="12"/>
          </p:nvPr>
        </p:nvSpPr>
        <p:spPr/>
        <p:txBody>
          <a:bodyPr/>
          <a:lstStyle/>
          <a:p>
            <a:fld id="{18FAA5EE-D2FC-409A-BF74-DD67F0A6F1CD}" type="slidenum">
              <a:rPr lang="pt-PT" smtClean="0"/>
              <a:t>‹#›</a:t>
            </a:fld>
            <a:endParaRPr lang="pt-PT"/>
          </a:p>
        </p:txBody>
      </p:sp>
    </p:spTree>
    <p:extLst>
      <p:ext uri="{BB962C8B-B14F-4D97-AF65-F5344CB8AC3E}">
        <p14:creationId xmlns:p14="http://schemas.microsoft.com/office/powerpoint/2010/main" val="241723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B326BF-33C6-4EAB-A072-48C3DBB67585}" type="datetime1">
              <a:rPr lang="pt-PT" altLang="zh-TW" smtClean="0"/>
              <a:t>31/07/2020</a:t>
            </a:fld>
            <a:endParaRPr lang="pt-P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P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FAA5EE-D2FC-409A-BF74-DD67F0A6F1CD}" type="slidenum">
              <a:rPr lang="pt-PT" smtClean="0"/>
              <a:t>‹#›</a:t>
            </a:fld>
            <a:endParaRPr lang="pt-PT"/>
          </a:p>
        </p:txBody>
      </p:sp>
    </p:spTree>
    <p:extLst>
      <p:ext uri="{BB962C8B-B14F-4D97-AF65-F5344CB8AC3E}">
        <p14:creationId xmlns:p14="http://schemas.microsoft.com/office/powerpoint/2010/main" val="33320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9050C78-A23C-42BC-9ACB-BDADDC58891D}" type="datetime1">
              <a:rPr lang="pt-PT" altLang="zh-TW" smtClean="0"/>
              <a:t>31/07/2020</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18FAA5EE-D2FC-409A-BF74-DD67F0A6F1CD}" type="slidenum">
              <a:rPr lang="pt-PT" smtClean="0"/>
              <a:t>‹#›</a:t>
            </a:fld>
            <a:endParaRPr lang="pt-PT"/>
          </a:p>
        </p:txBody>
      </p:sp>
    </p:spTree>
    <p:extLst>
      <p:ext uri="{BB962C8B-B14F-4D97-AF65-F5344CB8AC3E}">
        <p14:creationId xmlns:p14="http://schemas.microsoft.com/office/powerpoint/2010/main" val="161160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84C69B-7518-42CA-BB33-4C0A4865C2C9}" type="datetime1">
              <a:rPr lang="pt-PT" altLang="zh-TW" smtClean="0"/>
              <a:t>31/07/2020</a:t>
            </a:fld>
            <a:endParaRPr lang="pt-P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P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FAA5EE-D2FC-409A-BF74-DD67F0A6F1CD}" type="slidenum">
              <a:rPr lang="pt-PT" smtClean="0"/>
              <a:t>‹#›</a:t>
            </a:fld>
            <a:endParaRPr lang="pt-P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79712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db.gov.hk/attachment/tc/curriculum-development/4-key-tasks/it-for-interactive-learning/modular-computer-awareness-programme/module8C2_tc.zi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kedcity.net/hq/en/teen" TargetMode="External"/><Relationship Id="rId7" Type="http://schemas.openxmlformats.org/officeDocument/2006/relationships/image" Target="../media/image9.png"/><Relationship Id="rId2" Type="http://schemas.openxmlformats.org/officeDocument/2006/relationships/hyperlink" Target="https://www.hkedcity.net/etv/en/resource/4373387131"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edb.gov.hk/en/edu-system/primary-secondary/applicable-to-primary-secondary/it-in-edu/information-literacy/i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40FD-19FE-46F3-9DA2-67051486E25A}"/>
              </a:ext>
            </a:extLst>
          </p:cNvPr>
          <p:cNvSpPr>
            <a:spLocks noGrp="1"/>
          </p:cNvSpPr>
          <p:nvPr>
            <p:ph type="ctrTitle"/>
          </p:nvPr>
        </p:nvSpPr>
        <p:spPr>
          <a:xfrm>
            <a:off x="697402" y="1521986"/>
            <a:ext cx="10981307" cy="2541516"/>
          </a:xfrm>
        </p:spPr>
        <p:txBody>
          <a:bodyPr>
            <a:noAutofit/>
          </a:bodyPr>
          <a:lstStyle/>
          <a:p>
            <a:pPr>
              <a:lnSpc>
                <a:spcPct val="100000"/>
              </a:lnSpc>
            </a:pPr>
            <a:r>
              <a:rPr lang="en-US" altLang="zh-TW" sz="4000" dirty="0">
                <a:latin typeface="+mn-lt"/>
                <a:ea typeface="微軟正黑體" panose="020B0604030504040204" pitchFamily="34" charset="-120"/>
                <a:cs typeface="Arial" panose="020B0604020202020204" pitchFamily="34" charset="0"/>
              </a:rPr>
              <a:t>Technology Education Key Learning Area</a:t>
            </a:r>
            <a:br>
              <a:rPr lang="en-US" altLang="zh-TW" sz="4800" dirty="0">
                <a:latin typeface="+mn-lt"/>
                <a:ea typeface="微軟正黑體" panose="020B0604030504040204" pitchFamily="34" charset="-120"/>
                <a:cs typeface="Arial" panose="020B0604020202020204" pitchFamily="34" charset="0"/>
              </a:rPr>
            </a:br>
            <a:r>
              <a:rPr lang="en-HK" altLang="zh-TW" sz="4800" dirty="0">
                <a:latin typeface="+mn-lt"/>
                <a:ea typeface="微軟正黑體" panose="020B0604030504040204" pitchFamily="34" charset="-120"/>
                <a:cs typeface="Arial" panose="020B0604020202020204" pitchFamily="34" charset="0"/>
              </a:rPr>
              <a:t>Information and Communication Technology Knowledge Context (</a:t>
            </a:r>
            <a:r>
              <a:rPr lang="en-US" altLang="zh-TW" sz="4800" dirty="0">
                <a:latin typeface="+mn-lt"/>
                <a:ea typeface="微軟正黑體" panose="020B0604030504040204" pitchFamily="34" charset="-120"/>
                <a:cs typeface="Arial" panose="020B0604020202020204" pitchFamily="34" charset="0"/>
              </a:rPr>
              <a:t>Junior Secondary)</a:t>
            </a:r>
            <a:endParaRPr lang="pt-PT" sz="4800" dirty="0">
              <a:latin typeface="+mn-lt"/>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E56E80B3-2928-433A-91F8-5AC258BEED40}"/>
              </a:ext>
            </a:extLst>
          </p:cNvPr>
          <p:cNvSpPr>
            <a:spLocks noGrp="1"/>
          </p:cNvSpPr>
          <p:nvPr>
            <p:ph type="sldNum" sz="quarter" idx="12"/>
          </p:nvPr>
        </p:nvSpPr>
        <p:spPr>
          <a:xfrm>
            <a:off x="11307097" y="5761702"/>
            <a:ext cx="619432" cy="61331"/>
          </a:xfrm>
        </p:spPr>
        <p:txBody>
          <a:bodyPr/>
          <a:lstStyle/>
          <a:p>
            <a:fld id="{18FAA5EE-D2FC-409A-BF74-DD67F0A6F1CD}" type="slidenum">
              <a:rPr lang="pt-PT" sz="1400" smtClean="0"/>
              <a:t>1</a:t>
            </a:fld>
            <a:endParaRPr lang="pt-PT" sz="1400" dirty="0"/>
          </a:p>
        </p:txBody>
      </p:sp>
      <p:sp>
        <p:nvSpPr>
          <p:cNvPr id="7" name="頁尾版面配置區 6"/>
          <p:cNvSpPr>
            <a:spLocks noGrp="1"/>
          </p:cNvSpPr>
          <p:nvPr>
            <p:ph type="ftr" sz="quarter" idx="11"/>
          </p:nvPr>
        </p:nvSpPr>
        <p:spPr>
          <a:xfrm>
            <a:off x="7360052" y="6414065"/>
            <a:ext cx="4822804" cy="365125"/>
          </a:xfrm>
        </p:spPr>
        <p:txBody>
          <a:bodyPr/>
          <a:lstStyle/>
          <a:p>
            <a:pPr algn="r"/>
            <a:fld id="{D17B3645-CFB8-4492-A1E9-DF7122856BF3}" type="slidenum">
              <a:rPr lang="pt-PT" sz="1400" smtClean="0"/>
              <a:pPr algn="r"/>
              <a:t>1</a:t>
            </a:fld>
            <a:endParaRPr lang="pt-PT" sz="1400" dirty="0"/>
          </a:p>
        </p:txBody>
      </p:sp>
      <p:sp>
        <p:nvSpPr>
          <p:cNvPr id="8" name="Title 1">
            <a:extLst>
              <a:ext uri="{FF2B5EF4-FFF2-40B4-BE49-F238E27FC236}">
                <a16:creationId xmlns:a16="http://schemas.microsoft.com/office/drawing/2014/main" id="{6FCCB7DF-E146-4D83-A623-B18C18D7497A}"/>
              </a:ext>
            </a:extLst>
          </p:cNvPr>
          <p:cNvSpPr txBox="1">
            <a:spLocks/>
          </p:cNvSpPr>
          <p:nvPr/>
        </p:nvSpPr>
        <p:spPr>
          <a:xfrm>
            <a:off x="849745" y="3872549"/>
            <a:ext cx="10924441" cy="254151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just">
              <a:lnSpc>
                <a:spcPct val="100000"/>
              </a:lnSpc>
              <a:spcAft>
                <a:spcPts val="900"/>
              </a:spcAft>
            </a:pPr>
            <a:r>
              <a:rPr lang="en-HK" altLang="zh-TW" sz="3000" dirty="0">
                <a:solidFill>
                  <a:schemeClr val="accent2">
                    <a:lumMod val="50000"/>
                  </a:schemeClr>
                </a:solidFill>
                <a:latin typeface="+mn-lt"/>
                <a:ea typeface="微軟正黑體" panose="020B0604030504040204" pitchFamily="34" charset="-120"/>
                <a:cs typeface="Arial" panose="020B0604020202020204" pitchFamily="34" charset="0"/>
              </a:rPr>
              <a:t>Modules: 	K2 Programming Concepts and </a:t>
            </a:r>
          </a:p>
          <a:p>
            <a:pPr algn="just">
              <a:lnSpc>
                <a:spcPct val="100000"/>
              </a:lnSpc>
              <a:spcAft>
                <a:spcPts val="900"/>
              </a:spcAft>
            </a:pPr>
            <a:r>
              <a:rPr lang="en-HK" altLang="zh-TW" sz="3000" dirty="0">
                <a:solidFill>
                  <a:schemeClr val="accent2">
                    <a:lumMod val="50000"/>
                  </a:schemeClr>
                </a:solidFill>
                <a:latin typeface="+mn-lt"/>
                <a:ea typeface="微軟正黑體" panose="020B0604030504040204" pitchFamily="34" charset="-120"/>
                <a:cs typeface="Arial" panose="020B0604020202020204" pitchFamily="34" charset="0"/>
              </a:rPr>
              <a:t>		K16 Information Processing and Presentation</a:t>
            </a:r>
            <a:endParaRPr lang="en-HK" sz="3000" dirty="0">
              <a:solidFill>
                <a:schemeClr val="accent2">
                  <a:lumMod val="50000"/>
                </a:schemeClr>
              </a:solidFill>
              <a:latin typeface="+mn-lt"/>
              <a:ea typeface="微軟正黑體" panose="020B0604030504040204" pitchFamily="34" charset="-120"/>
              <a:cs typeface="Arial" panose="020B0604020202020204" pitchFamily="34" charset="0"/>
            </a:endParaRPr>
          </a:p>
          <a:p>
            <a:pPr algn="just">
              <a:lnSpc>
                <a:spcPct val="100000"/>
              </a:lnSpc>
            </a:pPr>
            <a:r>
              <a:rPr lang="en-HK" sz="3000" dirty="0">
                <a:solidFill>
                  <a:schemeClr val="accent2">
                    <a:lumMod val="50000"/>
                  </a:schemeClr>
                </a:solidFill>
                <a:latin typeface="+mn-lt"/>
                <a:ea typeface="微軟正黑體" panose="020B0604030504040204" pitchFamily="34" charset="-120"/>
                <a:cs typeface="Arial" panose="020B0604020202020204" pitchFamily="34" charset="0"/>
              </a:rPr>
              <a:t>Objective: 	To enhance students’ understanding of epidemic prevention 		through designing a program</a:t>
            </a:r>
            <a:endParaRPr lang="pt-PT" sz="3000" dirty="0">
              <a:solidFill>
                <a:schemeClr val="accent2">
                  <a:lumMod val="50000"/>
                </a:schemeClr>
              </a:solidFill>
              <a:latin typeface="+mn-lt"/>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9205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2551-27F1-427A-A452-506C889BF989}"/>
              </a:ext>
            </a:extLst>
          </p:cNvPr>
          <p:cNvSpPr>
            <a:spLocks noGrp="1"/>
          </p:cNvSpPr>
          <p:nvPr>
            <p:ph type="title"/>
          </p:nvPr>
        </p:nvSpPr>
        <p:spPr>
          <a:xfrm>
            <a:off x="1136292" y="181095"/>
            <a:ext cx="11264616" cy="1450757"/>
          </a:xfrm>
        </p:spPr>
        <p:txBody>
          <a:bodyPr>
            <a:normAutofit/>
          </a:bodyPr>
          <a:lstStyle/>
          <a:p>
            <a:r>
              <a:rPr lang="en-HK" altLang="zh-TW" sz="4400" dirty="0">
                <a:latin typeface="+mn-lt"/>
              </a:rPr>
              <a:t>Suggested activities and related learning content</a:t>
            </a:r>
            <a:endParaRPr lang="pt-PT" sz="4400" dirty="0">
              <a:latin typeface="+mn-lt"/>
              <a:ea typeface="+mn-ea"/>
            </a:endParaRPr>
          </a:p>
        </p:txBody>
      </p:sp>
      <p:sp>
        <p:nvSpPr>
          <p:cNvPr id="3" name="Content Placeholder 2">
            <a:extLst>
              <a:ext uri="{FF2B5EF4-FFF2-40B4-BE49-F238E27FC236}">
                <a16:creationId xmlns:a16="http://schemas.microsoft.com/office/drawing/2014/main" id="{E89A6DD5-2449-47AC-BC3C-9B08ED9CFDB9}"/>
              </a:ext>
            </a:extLst>
          </p:cNvPr>
          <p:cNvSpPr>
            <a:spLocks noGrp="1"/>
          </p:cNvSpPr>
          <p:nvPr>
            <p:ph idx="1"/>
          </p:nvPr>
        </p:nvSpPr>
        <p:spPr>
          <a:xfrm>
            <a:off x="1136292" y="1675872"/>
            <a:ext cx="10515600" cy="4351338"/>
          </a:xfrm>
        </p:spPr>
        <p:txBody>
          <a:bodyPr>
            <a:noAutofit/>
          </a:bodyPr>
          <a:lstStyle/>
          <a:p>
            <a:pPr marL="457200" indent="-457200">
              <a:buFont typeface="+mj-lt"/>
              <a:buAutoNum type="arabicPeriod"/>
            </a:pPr>
            <a:r>
              <a:rPr lang="en-HK" altLang="zh-TW" sz="2800" b="1" u="sng" dirty="0"/>
              <a:t>To design an anti-epidemic program using Scratch</a:t>
            </a:r>
            <a:endParaRPr lang="en-US" altLang="zh-TW" sz="2800" b="1" u="sng" dirty="0"/>
          </a:p>
          <a:p>
            <a:pPr marL="0" indent="0">
              <a:spcBef>
                <a:spcPts val="600"/>
              </a:spcBef>
              <a:buNone/>
            </a:pPr>
            <a:r>
              <a:rPr lang="en-US" altLang="zh-TW" sz="2800" b="1" dirty="0"/>
              <a:t>       </a:t>
            </a:r>
            <a:r>
              <a:rPr lang="en-HK" altLang="zh-TW" sz="2800" b="1" u="sng" dirty="0"/>
              <a:t>Objectives</a:t>
            </a:r>
            <a:r>
              <a:rPr lang="en-US" altLang="zh-TW" sz="2800" b="1" u="sng" dirty="0"/>
              <a:t>: </a:t>
            </a:r>
          </a:p>
          <a:p>
            <a:pPr marL="982663" indent="-541338">
              <a:lnSpc>
                <a:spcPct val="110000"/>
              </a:lnSpc>
              <a:spcBef>
                <a:spcPts val="0"/>
              </a:spcBef>
              <a:spcAft>
                <a:spcPts val="0"/>
              </a:spcAft>
              <a:buFont typeface="Wingdings" panose="05000000000000000000" pitchFamily="2" charset="2"/>
              <a:buChar char="Ø"/>
            </a:pPr>
            <a:r>
              <a:rPr lang="en-HK" altLang="zh-TW" sz="2800" dirty="0">
                <a:solidFill>
                  <a:schemeClr val="tx1"/>
                </a:solidFill>
              </a:rPr>
              <a:t>To learn about COVID-19</a:t>
            </a:r>
            <a:endParaRPr lang="en-US" altLang="zh-TW" sz="2800" dirty="0">
              <a:solidFill>
                <a:schemeClr val="tx1"/>
              </a:solidFill>
            </a:endParaRPr>
          </a:p>
          <a:p>
            <a:pPr marL="982663" indent="-541338">
              <a:lnSpc>
                <a:spcPct val="110000"/>
              </a:lnSpc>
              <a:spcBef>
                <a:spcPts val="0"/>
              </a:spcBef>
              <a:spcAft>
                <a:spcPts val="0"/>
              </a:spcAft>
              <a:buFont typeface="Wingdings" panose="05000000000000000000" pitchFamily="2" charset="2"/>
              <a:buChar char="Ø"/>
            </a:pPr>
            <a:r>
              <a:rPr lang="en-US" altLang="zh-TW" sz="2800" dirty="0">
                <a:solidFill>
                  <a:schemeClr val="tx1"/>
                </a:solidFill>
              </a:rPr>
              <a:t>T</a:t>
            </a:r>
            <a:r>
              <a:rPr lang="en-HK" altLang="zh-TW" sz="2800" dirty="0">
                <a:solidFill>
                  <a:schemeClr val="tx1"/>
                </a:solidFill>
              </a:rPr>
              <a:t>o understand the</a:t>
            </a:r>
            <a:r>
              <a:rPr lang="zh-TW" altLang="en-US" sz="2800" dirty="0">
                <a:solidFill>
                  <a:schemeClr val="tx1"/>
                </a:solidFill>
              </a:rPr>
              <a:t> </a:t>
            </a:r>
            <a:r>
              <a:rPr lang="en-HK" altLang="zh-TW" sz="2800" dirty="0">
                <a:solidFill>
                  <a:schemeClr val="tx1"/>
                </a:solidFill>
              </a:rPr>
              <a:t>correct ways to fight the virus</a:t>
            </a:r>
            <a:endParaRPr lang="en-US" altLang="zh-TW" sz="2800" dirty="0">
              <a:solidFill>
                <a:schemeClr val="tx1"/>
              </a:solidFill>
            </a:endParaRPr>
          </a:p>
          <a:p>
            <a:pPr marL="982663" indent="-541338">
              <a:lnSpc>
                <a:spcPct val="110000"/>
              </a:lnSpc>
              <a:spcBef>
                <a:spcPts val="0"/>
              </a:spcBef>
              <a:spcAft>
                <a:spcPts val="0"/>
              </a:spcAft>
              <a:buFont typeface="Wingdings" panose="05000000000000000000" pitchFamily="2" charset="2"/>
              <a:buChar char="Ø"/>
            </a:pPr>
            <a:r>
              <a:rPr lang="en-HK" altLang="zh-CN" sz="2800" dirty="0">
                <a:solidFill>
                  <a:schemeClr val="tx1"/>
                </a:solidFill>
                <a:ea typeface="新細明體" panose="02020500000000000000" pitchFamily="18" charset="-120"/>
              </a:rPr>
              <a:t>To c</a:t>
            </a:r>
            <a:r>
              <a:rPr lang="en-HK" sz="2800" dirty="0"/>
              <a:t>ultivate students' information literacy (including nurturing positive values and attitudes)</a:t>
            </a:r>
            <a:endParaRPr lang="en-US" altLang="zh-TW" sz="2800" dirty="0">
              <a:solidFill>
                <a:schemeClr val="tx1"/>
              </a:solidFill>
              <a:ea typeface="新細明體" panose="02020500000000000000" pitchFamily="18" charset="-120"/>
            </a:endParaRPr>
          </a:p>
          <a:p>
            <a:pPr marL="0" indent="0">
              <a:spcBef>
                <a:spcPts val="600"/>
              </a:spcBef>
              <a:spcAft>
                <a:spcPts val="0"/>
              </a:spcAft>
              <a:buNone/>
            </a:pPr>
            <a:r>
              <a:rPr lang="en-US" altLang="zh-TW" sz="2800" b="1" dirty="0">
                <a:solidFill>
                  <a:srgbClr val="92D050"/>
                </a:solidFill>
              </a:rPr>
              <a:t>2.   </a:t>
            </a:r>
            <a:r>
              <a:rPr lang="en-HK" altLang="zh-TW" sz="2800" b="1" u="sng" dirty="0"/>
              <a:t>Learning content:</a:t>
            </a:r>
            <a:endParaRPr lang="en-US" altLang="zh-TW" sz="2800" b="1" dirty="0"/>
          </a:p>
          <a:p>
            <a:pPr marL="531813" indent="-90488">
              <a:lnSpc>
                <a:spcPct val="80000"/>
              </a:lnSpc>
              <a:spcBef>
                <a:spcPts val="300"/>
              </a:spcBef>
              <a:spcAft>
                <a:spcPts val="0"/>
              </a:spcAft>
              <a:buFont typeface="Wingdings" panose="05000000000000000000" pitchFamily="2" charset="2"/>
              <a:buChar char="Ø"/>
            </a:pPr>
            <a:r>
              <a:rPr lang="en-US" altLang="zh-TW" sz="2800" dirty="0"/>
              <a:t>   </a:t>
            </a:r>
            <a:r>
              <a:rPr lang="en-US" altLang="zh-HK" sz="2800" dirty="0"/>
              <a:t>K2 </a:t>
            </a:r>
            <a:r>
              <a:rPr lang="en-HK" altLang="zh-TW" sz="2800" dirty="0"/>
              <a:t>Programming Concepts </a:t>
            </a:r>
            <a:br>
              <a:rPr lang="en-HK" altLang="zh-TW" sz="2400" dirty="0"/>
            </a:br>
            <a:r>
              <a:rPr lang="en-HK" altLang="zh-TW" dirty="0"/>
              <a:t>	</a:t>
            </a:r>
            <a:r>
              <a:rPr lang="en-US" altLang="zh-TW" dirty="0"/>
              <a:t>(Problem solving procedures and techniques, Data manipulation)</a:t>
            </a:r>
            <a:endParaRPr lang="en-HK" altLang="zh-TW" sz="2200" dirty="0"/>
          </a:p>
          <a:p>
            <a:pPr marL="531813" indent="-90488">
              <a:lnSpc>
                <a:spcPct val="80000"/>
              </a:lnSpc>
              <a:spcBef>
                <a:spcPts val="600"/>
              </a:spcBef>
              <a:spcAft>
                <a:spcPts val="0"/>
              </a:spcAft>
              <a:buFont typeface="Wingdings" panose="05000000000000000000" pitchFamily="2" charset="2"/>
              <a:buChar char="Ø"/>
            </a:pPr>
            <a:r>
              <a:rPr lang="en-HK" altLang="zh-TW" sz="2800" dirty="0"/>
              <a:t>   K16 Information processing and Presentation</a:t>
            </a:r>
            <a:br>
              <a:rPr lang="en-HK" altLang="zh-TW" sz="2800" dirty="0"/>
            </a:br>
            <a:r>
              <a:rPr lang="en-HK" altLang="zh-TW" dirty="0"/>
              <a:t>	</a:t>
            </a:r>
            <a:r>
              <a:rPr lang="en-US" altLang="zh-TW" dirty="0"/>
              <a:t>(Computer and computer operation, Multimedia elements and production) </a:t>
            </a:r>
            <a:r>
              <a:rPr lang="zh-TW" altLang="en-US" dirty="0"/>
              <a:t>	</a:t>
            </a:r>
          </a:p>
        </p:txBody>
      </p:sp>
      <p:sp>
        <p:nvSpPr>
          <p:cNvPr id="4" name="Slide Number Placeholder 3">
            <a:extLst>
              <a:ext uri="{FF2B5EF4-FFF2-40B4-BE49-F238E27FC236}">
                <a16:creationId xmlns:a16="http://schemas.microsoft.com/office/drawing/2014/main" id="{2C641C3B-8361-4E0A-BAC7-96D3655F73A6}"/>
              </a:ext>
            </a:extLst>
          </p:cNvPr>
          <p:cNvSpPr>
            <a:spLocks noGrp="1"/>
          </p:cNvSpPr>
          <p:nvPr>
            <p:ph type="sldNum" sz="quarter" idx="12"/>
          </p:nvPr>
        </p:nvSpPr>
        <p:spPr>
          <a:xfrm>
            <a:off x="11246383" y="5744599"/>
            <a:ext cx="811019" cy="503578"/>
          </a:xfrm>
        </p:spPr>
        <p:txBody>
          <a:bodyPr/>
          <a:lstStyle/>
          <a:p>
            <a:fld id="{18FAA5EE-D2FC-409A-BF74-DD67F0A6F1CD}" type="slidenum">
              <a:rPr lang="pt-PT" sz="1400" smtClean="0"/>
              <a:t>2</a:t>
            </a:fld>
            <a:endParaRPr lang="pt-PT" sz="1400" dirty="0"/>
          </a:p>
        </p:txBody>
      </p:sp>
      <p:sp>
        <p:nvSpPr>
          <p:cNvPr id="5" name="頁尾版面配置區 4"/>
          <p:cNvSpPr>
            <a:spLocks noGrp="1"/>
          </p:cNvSpPr>
          <p:nvPr>
            <p:ph type="ftr" sz="quarter" idx="11"/>
          </p:nvPr>
        </p:nvSpPr>
        <p:spPr>
          <a:xfrm>
            <a:off x="7369196" y="6407656"/>
            <a:ext cx="4822804" cy="365125"/>
          </a:xfrm>
        </p:spPr>
        <p:txBody>
          <a:bodyPr/>
          <a:lstStyle/>
          <a:p>
            <a:pPr algn="r"/>
            <a:fld id="{C95ABDA3-0927-4742-89AC-85AA4A1504A1}" type="slidenum">
              <a:rPr lang="pt-PT" sz="1400" smtClean="0"/>
              <a:pPr algn="r"/>
              <a:t>2</a:t>
            </a:fld>
            <a:endParaRPr lang="pt-PT" sz="1400" dirty="0"/>
          </a:p>
        </p:txBody>
      </p:sp>
    </p:spTree>
    <p:extLst>
      <p:ext uri="{BB962C8B-B14F-4D97-AF65-F5344CB8AC3E}">
        <p14:creationId xmlns:p14="http://schemas.microsoft.com/office/powerpoint/2010/main" val="413157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BB9E-8340-4E86-86DF-EB46E6CE5C64}"/>
              </a:ext>
            </a:extLst>
          </p:cNvPr>
          <p:cNvSpPr>
            <a:spLocks noGrp="1"/>
          </p:cNvSpPr>
          <p:nvPr>
            <p:ph type="title"/>
          </p:nvPr>
        </p:nvSpPr>
        <p:spPr>
          <a:xfrm>
            <a:off x="1131849" y="214544"/>
            <a:ext cx="10515600" cy="1325563"/>
          </a:xfrm>
        </p:spPr>
        <p:txBody>
          <a:bodyPr>
            <a:normAutofit/>
          </a:bodyPr>
          <a:lstStyle/>
          <a:p>
            <a:r>
              <a:rPr lang="en-HK" altLang="zh-TW" sz="4400" dirty="0">
                <a:latin typeface="+mn-lt"/>
              </a:rPr>
              <a:t>Activity 1</a:t>
            </a:r>
            <a:r>
              <a:rPr lang="en-US" altLang="zh-TW" sz="4400" dirty="0">
                <a:latin typeface="+mn-lt"/>
              </a:rPr>
              <a:t>: C</a:t>
            </a:r>
            <a:r>
              <a:rPr lang="en-HK" altLang="zh-TW" sz="4400" dirty="0" err="1">
                <a:latin typeface="+mn-lt"/>
              </a:rPr>
              <a:t>ollect</a:t>
            </a:r>
            <a:r>
              <a:rPr lang="zh-TW" altLang="en-US" sz="4400" dirty="0">
                <a:latin typeface="+mn-lt"/>
              </a:rPr>
              <a:t> </a:t>
            </a:r>
            <a:r>
              <a:rPr lang="en-HK" altLang="zh-TW" sz="4400" dirty="0">
                <a:latin typeface="+mn-lt"/>
              </a:rPr>
              <a:t>information</a:t>
            </a:r>
            <a:r>
              <a:rPr lang="zh-TW" altLang="en-US" sz="4400" dirty="0">
                <a:solidFill>
                  <a:schemeClr val="tx1"/>
                </a:solidFill>
                <a:latin typeface="+mn-lt"/>
              </a:rPr>
              <a:t> </a:t>
            </a:r>
            <a:r>
              <a:rPr lang="en-US" altLang="zh-TW" sz="4400" dirty="0">
                <a:solidFill>
                  <a:schemeClr val="tx1"/>
                </a:solidFill>
                <a:latin typeface="+mn-lt"/>
              </a:rPr>
              <a:t>(</a:t>
            </a:r>
            <a:r>
              <a:rPr lang="en-HK" altLang="zh-TW" sz="4400" dirty="0">
                <a:solidFill>
                  <a:schemeClr val="tx1"/>
                </a:solidFill>
                <a:latin typeface="+mn-lt"/>
              </a:rPr>
              <a:t>1</a:t>
            </a:r>
            <a:r>
              <a:rPr lang="en-US" altLang="zh-TW" sz="4400" dirty="0">
                <a:solidFill>
                  <a:schemeClr val="tx1"/>
                </a:solidFill>
                <a:latin typeface="+mn-lt"/>
              </a:rPr>
              <a:t>)</a:t>
            </a:r>
            <a:endParaRPr lang="pt-PT" sz="4400" dirty="0">
              <a:solidFill>
                <a:schemeClr val="tx1"/>
              </a:solidFill>
              <a:latin typeface="+mn-lt"/>
            </a:endParaRPr>
          </a:p>
        </p:txBody>
      </p:sp>
      <p:sp>
        <p:nvSpPr>
          <p:cNvPr id="3" name="Content Placeholder 2">
            <a:extLst>
              <a:ext uri="{FF2B5EF4-FFF2-40B4-BE49-F238E27FC236}">
                <a16:creationId xmlns:a16="http://schemas.microsoft.com/office/drawing/2014/main" id="{C08587A4-3F04-4EE5-ABAE-BF7FF30A17C5}"/>
              </a:ext>
            </a:extLst>
          </p:cNvPr>
          <p:cNvSpPr>
            <a:spLocks noGrp="1"/>
          </p:cNvSpPr>
          <p:nvPr>
            <p:ph idx="1"/>
          </p:nvPr>
        </p:nvSpPr>
        <p:spPr>
          <a:xfrm>
            <a:off x="1031406" y="3630141"/>
            <a:ext cx="10291815" cy="3227859"/>
          </a:xfrm>
        </p:spPr>
        <p:txBody>
          <a:bodyPr>
            <a:normAutofit/>
          </a:bodyPr>
          <a:lstStyle/>
          <a:p>
            <a:pPr algn="just">
              <a:lnSpc>
                <a:spcPct val="100000"/>
              </a:lnSpc>
              <a:buFont typeface="Wingdings" panose="05000000000000000000" pitchFamily="2" charset="2"/>
              <a:buChar char="Ø"/>
            </a:pPr>
            <a:r>
              <a:rPr lang="en-HK" altLang="zh-TW" sz="2800" dirty="0">
                <a:solidFill>
                  <a:schemeClr val="tx1"/>
                </a:solidFill>
              </a:rPr>
              <a:t> Try to find out what measures can be used to reduce the risk of spreading virus effectively during the epidemic.</a:t>
            </a:r>
            <a:endParaRPr lang="pt-PT" sz="2800" dirty="0"/>
          </a:p>
          <a:p>
            <a:pPr marL="0" indent="0">
              <a:buNone/>
            </a:pPr>
            <a:endParaRPr lang="pt-PT" sz="2800" dirty="0">
              <a:latin typeface="+mn-ea"/>
            </a:endParaRPr>
          </a:p>
        </p:txBody>
      </p:sp>
      <p:sp>
        <p:nvSpPr>
          <p:cNvPr id="5" name="Slide Number Placeholder 4">
            <a:extLst>
              <a:ext uri="{FF2B5EF4-FFF2-40B4-BE49-F238E27FC236}">
                <a16:creationId xmlns:a16="http://schemas.microsoft.com/office/drawing/2014/main" id="{44CAD1C6-E0C9-459B-903E-E8DCC3C52886}"/>
              </a:ext>
            </a:extLst>
          </p:cNvPr>
          <p:cNvSpPr>
            <a:spLocks noGrp="1"/>
          </p:cNvSpPr>
          <p:nvPr>
            <p:ph type="sldNum" sz="quarter" idx="12"/>
          </p:nvPr>
        </p:nvSpPr>
        <p:spPr>
          <a:xfrm>
            <a:off x="11241940" y="5695438"/>
            <a:ext cx="811019" cy="503578"/>
          </a:xfrm>
        </p:spPr>
        <p:txBody>
          <a:bodyPr/>
          <a:lstStyle/>
          <a:p>
            <a:fld id="{18FAA5EE-D2FC-409A-BF74-DD67F0A6F1CD}" type="slidenum">
              <a:rPr lang="pt-PT" sz="1400" smtClean="0"/>
              <a:t>3</a:t>
            </a:fld>
            <a:endParaRPr lang="pt-PT" sz="1400" dirty="0"/>
          </a:p>
        </p:txBody>
      </p:sp>
      <p:sp>
        <p:nvSpPr>
          <p:cNvPr id="4" name="Rectangle 3">
            <a:extLst>
              <a:ext uri="{FF2B5EF4-FFF2-40B4-BE49-F238E27FC236}">
                <a16:creationId xmlns:a16="http://schemas.microsoft.com/office/drawing/2014/main" id="{320434A1-887F-48D6-B8A3-4986CBA35181}"/>
              </a:ext>
            </a:extLst>
          </p:cNvPr>
          <p:cNvSpPr/>
          <p:nvPr/>
        </p:nvSpPr>
        <p:spPr>
          <a:xfrm>
            <a:off x="1053192" y="1966337"/>
            <a:ext cx="10291816" cy="1462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0000"/>
              </a:lnSpc>
              <a:spcBef>
                <a:spcPts val="1200"/>
              </a:spcBef>
            </a:pPr>
            <a:r>
              <a:rPr lang="en-HK" sz="2800" dirty="0"/>
              <a:t>During the epidemic, proper and correct use of Information Technology can reduce the impact of epidemic on our daily lives and society as well as avoid people's face-to-face contact effectively.</a:t>
            </a:r>
            <a:endParaRPr lang="zh-TW" altLang="en-US" sz="2800" dirty="0">
              <a:latin typeface="+mn-ea"/>
            </a:endParaRPr>
          </a:p>
        </p:txBody>
      </p:sp>
      <p:sp>
        <p:nvSpPr>
          <p:cNvPr id="6" name="頁尾版面配置區 5"/>
          <p:cNvSpPr>
            <a:spLocks noGrp="1"/>
          </p:cNvSpPr>
          <p:nvPr>
            <p:ph type="ftr" sz="quarter" idx="11"/>
          </p:nvPr>
        </p:nvSpPr>
        <p:spPr>
          <a:xfrm>
            <a:off x="7367315" y="6402455"/>
            <a:ext cx="4822804" cy="365125"/>
          </a:xfrm>
        </p:spPr>
        <p:txBody>
          <a:bodyPr/>
          <a:lstStyle/>
          <a:p>
            <a:pPr algn="r"/>
            <a:fld id="{D97AEB9C-41B9-41DD-8576-A111CAEB471F}" type="slidenum">
              <a:rPr lang="pt-PT" sz="1400" smtClean="0"/>
              <a:pPr algn="r"/>
              <a:t>3</a:t>
            </a:fld>
            <a:endParaRPr lang="pt-PT" sz="1400" dirty="0"/>
          </a:p>
        </p:txBody>
      </p:sp>
      <p:pic>
        <p:nvPicPr>
          <p:cNvPr id="8" name="圖片 7" descr="一張含有 房間 的圖片&#10;&#10;自動產生的描述">
            <a:extLst>
              <a:ext uri="{FF2B5EF4-FFF2-40B4-BE49-F238E27FC236}">
                <a16:creationId xmlns:a16="http://schemas.microsoft.com/office/drawing/2014/main" id="{00C1D4AF-6D4F-4330-878A-52051A1FCD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85008" y="4242455"/>
            <a:ext cx="2160000" cy="2160000"/>
          </a:xfrm>
          <a:prstGeom prst="rect">
            <a:avLst/>
          </a:prstGeom>
        </p:spPr>
      </p:pic>
    </p:spTree>
    <p:extLst>
      <p:ext uri="{BB962C8B-B14F-4D97-AF65-F5344CB8AC3E}">
        <p14:creationId xmlns:p14="http://schemas.microsoft.com/office/powerpoint/2010/main" val="314937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164876"/>
            <a:ext cx="10058400" cy="1450757"/>
          </a:xfrm>
        </p:spPr>
        <p:txBody>
          <a:bodyPr>
            <a:normAutofit/>
          </a:bodyPr>
          <a:lstStyle/>
          <a:p>
            <a:r>
              <a:rPr lang="en-HK" altLang="zh-TW" sz="4400" dirty="0">
                <a:latin typeface="+mn-lt"/>
              </a:rPr>
              <a:t>Activity 1:</a:t>
            </a:r>
            <a:r>
              <a:rPr lang="zh-TW" altLang="en-US" sz="4400" dirty="0">
                <a:latin typeface="+mn-lt"/>
              </a:rPr>
              <a:t> </a:t>
            </a:r>
            <a:r>
              <a:rPr lang="en-HK" altLang="zh-TW" sz="4400" dirty="0">
                <a:latin typeface="+mn-lt"/>
              </a:rPr>
              <a:t>Collect information (2)</a:t>
            </a:r>
            <a:endParaRPr lang="zh-TW" altLang="en-US" sz="4400" dirty="0">
              <a:solidFill>
                <a:schemeClr val="tx1"/>
              </a:solidFill>
              <a:latin typeface="+mn-lt"/>
            </a:endParaRPr>
          </a:p>
        </p:txBody>
      </p:sp>
      <p:sp>
        <p:nvSpPr>
          <p:cNvPr id="12" name="雲朵形 11">
            <a:extLst>
              <a:ext uri="{FF2B5EF4-FFF2-40B4-BE49-F238E27FC236}">
                <a16:creationId xmlns:a16="http://schemas.microsoft.com/office/drawing/2014/main" id="{FEBD5F74-F661-43D6-95FF-238B354F682C}"/>
              </a:ext>
            </a:extLst>
          </p:cNvPr>
          <p:cNvSpPr/>
          <p:nvPr/>
        </p:nvSpPr>
        <p:spPr>
          <a:xfrm rot="21149852">
            <a:off x="7932899" y="1951026"/>
            <a:ext cx="4203275" cy="230651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HK" sz="2400" dirty="0"/>
              <a:t>Establish a home office</a:t>
            </a:r>
            <a:r>
              <a:rPr lang="en-HK" altLang="zh-TW" sz="2400" dirty="0"/>
              <a:t> using computer network</a:t>
            </a:r>
            <a:endParaRPr lang="zh-HK" altLang="en-US" sz="2400" dirty="0"/>
          </a:p>
        </p:txBody>
      </p:sp>
      <p:sp>
        <p:nvSpPr>
          <p:cNvPr id="13" name="雲朵形 12">
            <a:extLst>
              <a:ext uri="{FF2B5EF4-FFF2-40B4-BE49-F238E27FC236}">
                <a16:creationId xmlns:a16="http://schemas.microsoft.com/office/drawing/2014/main" id="{E2A22DA3-803D-4BA8-AF46-4B18ADA7F50F}"/>
              </a:ext>
            </a:extLst>
          </p:cNvPr>
          <p:cNvSpPr/>
          <p:nvPr/>
        </p:nvSpPr>
        <p:spPr>
          <a:xfrm rot="539092">
            <a:off x="3453518" y="3491457"/>
            <a:ext cx="5174044" cy="272206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HK" sz="2400" dirty="0"/>
              <a:t>  Learn about information on anti-epidemic supplies through reliable channels such as official website of the government or related organisations</a:t>
            </a:r>
            <a:endParaRPr lang="zh-HK" altLang="en-US" sz="2400" dirty="0">
              <a:solidFill>
                <a:schemeClr val="tx1"/>
              </a:solidFill>
            </a:endParaRPr>
          </a:p>
        </p:txBody>
      </p:sp>
      <p:sp>
        <p:nvSpPr>
          <p:cNvPr id="14" name="雲朵形 13">
            <a:extLst>
              <a:ext uri="{FF2B5EF4-FFF2-40B4-BE49-F238E27FC236}">
                <a16:creationId xmlns:a16="http://schemas.microsoft.com/office/drawing/2014/main" id="{53F7365F-2F0D-4F78-A022-84F58FCC7DC2}"/>
              </a:ext>
            </a:extLst>
          </p:cNvPr>
          <p:cNvSpPr/>
          <p:nvPr/>
        </p:nvSpPr>
        <p:spPr>
          <a:xfrm rot="21378559">
            <a:off x="204658" y="1889965"/>
            <a:ext cx="4190049" cy="271321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HK" altLang="zh-TW" sz="2400" dirty="0">
                <a:solidFill>
                  <a:schemeClr val="dk1"/>
                </a:solidFill>
              </a:rPr>
              <a:t>Distribute learning materials through web pages</a:t>
            </a:r>
            <a:r>
              <a:rPr lang="en-HK" altLang="zh-TW" sz="2400" dirty="0"/>
              <a:t> and</a:t>
            </a:r>
            <a:r>
              <a:rPr lang="en-HK" altLang="zh-TW" sz="2400" dirty="0">
                <a:solidFill>
                  <a:schemeClr val="dk1"/>
                </a:solidFill>
              </a:rPr>
              <a:t> </a:t>
            </a:r>
            <a:r>
              <a:rPr lang="en-HK" altLang="zh-TW" sz="2400" dirty="0"/>
              <a:t>electronic</a:t>
            </a:r>
            <a:r>
              <a:rPr lang="en-HK" altLang="zh-TW" sz="2400" dirty="0">
                <a:solidFill>
                  <a:schemeClr val="dk1"/>
                </a:solidFill>
              </a:rPr>
              <a:t> platform for online learning</a:t>
            </a:r>
            <a:endParaRPr lang="zh-HK" altLang="en-US" sz="2400" dirty="0"/>
          </a:p>
        </p:txBody>
      </p:sp>
      <p:sp>
        <p:nvSpPr>
          <p:cNvPr id="15" name="頁尾版面配置區 14"/>
          <p:cNvSpPr>
            <a:spLocks noGrp="1"/>
          </p:cNvSpPr>
          <p:nvPr>
            <p:ph type="ftr" sz="quarter" idx="11"/>
          </p:nvPr>
        </p:nvSpPr>
        <p:spPr>
          <a:xfrm>
            <a:off x="7364458" y="6398267"/>
            <a:ext cx="4822804" cy="365125"/>
          </a:xfrm>
        </p:spPr>
        <p:txBody>
          <a:bodyPr/>
          <a:lstStyle/>
          <a:p>
            <a:pPr algn="r"/>
            <a:fld id="{E763B806-F779-46C1-AE3C-3052B96E1A43}" type="slidenum">
              <a:rPr lang="pt-PT" sz="1400" smtClean="0"/>
              <a:pPr algn="r"/>
              <a:t>4</a:t>
            </a:fld>
            <a:endParaRPr lang="pt-PT" sz="1400" dirty="0"/>
          </a:p>
        </p:txBody>
      </p:sp>
    </p:spTree>
    <p:extLst>
      <p:ext uri="{BB962C8B-B14F-4D97-AF65-F5344CB8AC3E}">
        <p14:creationId xmlns:p14="http://schemas.microsoft.com/office/powerpoint/2010/main" val="11536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BB9E-8340-4E86-86DF-EB46E6CE5C64}"/>
              </a:ext>
            </a:extLst>
          </p:cNvPr>
          <p:cNvSpPr>
            <a:spLocks noGrp="1"/>
          </p:cNvSpPr>
          <p:nvPr>
            <p:ph type="title"/>
          </p:nvPr>
        </p:nvSpPr>
        <p:spPr>
          <a:xfrm>
            <a:off x="1185453" y="207894"/>
            <a:ext cx="10515600" cy="1325563"/>
          </a:xfrm>
        </p:spPr>
        <p:txBody>
          <a:bodyPr>
            <a:normAutofit/>
          </a:bodyPr>
          <a:lstStyle/>
          <a:p>
            <a:r>
              <a:rPr lang="en-US" altLang="zh-TW" sz="4400" dirty="0">
                <a:solidFill>
                  <a:schemeClr val="tx1"/>
                </a:solidFill>
                <a:latin typeface="+mn-lt"/>
              </a:rPr>
              <a:t>Activity 2: Write a program (1)</a:t>
            </a:r>
            <a:endParaRPr lang="pt-PT" sz="4400" dirty="0">
              <a:solidFill>
                <a:schemeClr val="tx1"/>
              </a:solidFill>
              <a:latin typeface="+mn-lt"/>
            </a:endParaRPr>
          </a:p>
        </p:txBody>
      </p:sp>
      <p:sp>
        <p:nvSpPr>
          <p:cNvPr id="4" name="Slide Number Placeholder 3">
            <a:extLst>
              <a:ext uri="{FF2B5EF4-FFF2-40B4-BE49-F238E27FC236}">
                <a16:creationId xmlns:a16="http://schemas.microsoft.com/office/drawing/2014/main" id="{124454F5-A6D5-41AF-8225-4C22A41A08BC}"/>
              </a:ext>
            </a:extLst>
          </p:cNvPr>
          <p:cNvSpPr>
            <a:spLocks noGrp="1"/>
          </p:cNvSpPr>
          <p:nvPr>
            <p:ph type="sldNum" sz="quarter" idx="12"/>
          </p:nvPr>
        </p:nvSpPr>
        <p:spPr>
          <a:xfrm>
            <a:off x="11295544" y="5718571"/>
            <a:ext cx="811019" cy="503578"/>
          </a:xfrm>
        </p:spPr>
        <p:txBody>
          <a:bodyPr/>
          <a:lstStyle/>
          <a:p>
            <a:fld id="{18FAA5EE-D2FC-409A-BF74-DD67F0A6F1CD}" type="slidenum">
              <a:rPr lang="pt-PT" sz="1400" smtClean="0"/>
              <a:t>5</a:t>
            </a:fld>
            <a:endParaRPr lang="pt-PT" sz="1400" dirty="0"/>
          </a:p>
        </p:txBody>
      </p:sp>
      <p:sp>
        <p:nvSpPr>
          <p:cNvPr id="5" name="Rectangle 3">
            <a:extLst>
              <a:ext uri="{FF2B5EF4-FFF2-40B4-BE49-F238E27FC236}">
                <a16:creationId xmlns:a16="http://schemas.microsoft.com/office/drawing/2014/main" id="{235D56B1-31FC-4CE4-8975-FFC565BC3112}"/>
              </a:ext>
            </a:extLst>
          </p:cNvPr>
          <p:cNvSpPr/>
          <p:nvPr/>
        </p:nvSpPr>
        <p:spPr>
          <a:xfrm>
            <a:off x="1185453" y="1865420"/>
            <a:ext cx="9971315" cy="1398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HK" sz="2800" dirty="0"/>
              <a:t>Design an anti-epidemic program to enhance students’ understanding of the correct ways to fight against the virus and prevent its spreading in the community.</a:t>
            </a:r>
            <a:endParaRPr lang="en-HK" altLang="zh-TW" sz="2800" dirty="0">
              <a:solidFill>
                <a:schemeClr val="bg1"/>
              </a:solidFill>
            </a:endParaRPr>
          </a:p>
        </p:txBody>
      </p:sp>
      <p:sp>
        <p:nvSpPr>
          <p:cNvPr id="7" name="頁尾版面配置區 6"/>
          <p:cNvSpPr>
            <a:spLocks noGrp="1"/>
          </p:cNvSpPr>
          <p:nvPr>
            <p:ph type="ftr" sz="quarter" idx="11"/>
          </p:nvPr>
        </p:nvSpPr>
        <p:spPr>
          <a:xfrm>
            <a:off x="7369196" y="6401078"/>
            <a:ext cx="4822804" cy="365125"/>
          </a:xfrm>
        </p:spPr>
        <p:txBody>
          <a:bodyPr/>
          <a:lstStyle/>
          <a:p>
            <a:pPr algn="r"/>
            <a:fld id="{2F45C465-801E-4982-96CF-604E0EC5377B}" type="slidenum">
              <a:rPr lang="pt-PT" sz="1400" smtClean="0"/>
              <a:pPr algn="r"/>
              <a:t>5</a:t>
            </a:fld>
            <a:endParaRPr lang="pt-PT" sz="1400" dirty="0"/>
          </a:p>
        </p:txBody>
      </p:sp>
      <p:sp>
        <p:nvSpPr>
          <p:cNvPr id="8" name="Content Placeholder 2">
            <a:extLst>
              <a:ext uri="{FF2B5EF4-FFF2-40B4-BE49-F238E27FC236}">
                <a16:creationId xmlns:a16="http://schemas.microsoft.com/office/drawing/2014/main" id="{C08587A4-3F04-4EE5-ABAE-BF7FF30A17C5}"/>
              </a:ext>
            </a:extLst>
          </p:cNvPr>
          <p:cNvSpPr txBox="1">
            <a:spLocks/>
          </p:cNvSpPr>
          <p:nvPr/>
        </p:nvSpPr>
        <p:spPr>
          <a:xfrm>
            <a:off x="1185453" y="3952483"/>
            <a:ext cx="10515600" cy="22696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pt-PT" altLang="zh-TW" sz="3200" dirty="0">
              <a:solidFill>
                <a:schemeClr val="tx1"/>
              </a:solidFill>
            </a:endParaRPr>
          </a:p>
        </p:txBody>
      </p:sp>
      <p:sp>
        <p:nvSpPr>
          <p:cNvPr id="9" name="Content Placeholder 2">
            <a:extLst>
              <a:ext uri="{FF2B5EF4-FFF2-40B4-BE49-F238E27FC236}">
                <a16:creationId xmlns:a16="http://schemas.microsoft.com/office/drawing/2014/main" id="{C08587A4-3F04-4EE5-ABAE-BF7FF30A17C5}"/>
              </a:ext>
            </a:extLst>
          </p:cNvPr>
          <p:cNvSpPr>
            <a:spLocks noGrp="1"/>
          </p:cNvSpPr>
          <p:nvPr>
            <p:ph idx="1"/>
          </p:nvPr>
        </p:nvSpPr>
        <p:spPr>
          <a:xfrm>
            <a:off x="139433" y="4041948"/>
            <a:ext cx="9143484" cy="2269666"/>
          </a:xfrm>
        </p:spPr>
        <p:txBody>
          <a:bodyPr>
            <a:noAutofit/>
          </a:bodyPr>
          <a:lstStyle/>
          <a:p>
            <a:pPr marL="0" indent="0">
              <a:buNone/>
            </a:pPr>
            <a:r>
              <a:rPr lang="en-US" altLang="zh-TW" sz="2800" dirty="0"/>
              <a:t>Reference resources:</a:t>
            </a:r>
            <a:r>
              <a:rPr lang="en-HK" sz="2800" dirty="0"/>
              <a:t> Simulation package for clean recycling </a:t>
            </a:r>
            <a:r>
              <a:rPr lang="en-HK" dirty="0"/>
              <a:t>(Chinese version only)</a:t>
            </a:r>
            <a:endParaRPr lang="en-US" altLang="zh-TW" dirty="0"/>
          </a:p>
          <a:p>
            <a:pPr marL="0" indent="0">
              <a:buNone/>
            </a:pPr>
            <a:r>
              <a:rPr lang="en-HK" altLang="zh-TW" sz="2800" dirty="0">
                <a:solidFill>
                  <a:schemeClr val="tx1"/>
                </a:solidFill>
              </a:rPr>
              <a:t>Hyperlink: </a:t>
            </a:r>
            <a:r>
              <a:rPr lang="en-US" altLang="zh-TW" sz="2800" dirty="0">
                <a:hlinkClick r:id="rId2"/>
              </a:rPr>
              <a:t>https://www.edb.gov.hk/attachment/tc/curriculum-development/4-key-tasks/it-for-interactive-learning/modular-computer-awareness-programme/module8C2_tc.zip</a:t>
            </a:r>
            <a:endParaRPr lang="en-US" altLang="zh-TW" sz="2800" dirty="0"/>
          </a:p>
        </p:txBody>
      </p:sp>
      <p:pic>
        <p:nvPicPr>
          <p:cNvPr id="10" name="圖片 9">
            <a:extLst>
              <a:ext uri="{FF2B5EF4-FFF2-40B4-BE49-F238E27FC236}">
                <a16:creationId xmlns:a16="http://schemas.microsoft.com/office/drawing/2014/main" id="{37540C97-6383-4EF6-B3B8-FFC3DF2302F4}"/>
              </a:ext>
            </a:extLst>
          </p:cNvPr>
          <p:cNvPicPr/>
          <p:nvPr/>
        </p:nvPicPr>
        <p:blipFill>
          <a:blip r:embed="rId3"/>
          <a:stretch>
            <a:fillRect/>
          </a:stretch>
        </p:blipFill>
        <p:spPr>
          <a:xfrm>
            <a:off x="9218038" y="4165453"/>
            <a:ext cx="2888525" cy="1961011"/>
          </a:xfrm>
          <a:prstGeom prst="rect">
            <a:avLst/>
          </a:prstGeom>
        </p:spPr>
      </p:pic>
    </p:spTree>
    <p:extLst>
      <p:ext uri="{BB962C8B-B14F-4D97-AF65-F5344CB8AC3E}">
        <p14:creationId xmlns:p14="http://schemas.microsoft.com/office/powerpoint/2010/main" val="21475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181031"/>
            <a:ext cx="10058400" cy="1450757"/>
          </a:xfrm>
        </p:spPr>
        <p:txBody>
          <a:bodyPr>
            <a:normAutofit/>
          </a:bodyPr>
          <a:lstStyle/>
          <a:p>
            <a:r>
              <a:rPr lang="en-US" altLang="zh-TW" sz="4400" dirty="0">
                <a:solidFill>
                  <a:schemeClr val="tx1"/>
                </a:solidFill>
                <a:latin typeface="+mn-lt"/>
              </a:rPr>
              <a:t>Activity 2: Write a program (2)</a:t>
            </a:r>
            <a:endParaRPr lang="zh-TW" altLang="en-US" sz="4400" dirty="0">
              <a:latin typeface="+mn-lt"/>
            </a:endParaRPr>
          </a:p>
        </p:txBody>
      </p:sp>
      <p:sp>
        <p:nvSpPr>
          <p:cNvPr id="9" name="星形: 十角 10">
            <a:extLst>
              <a:ext uri="{FF2B5EF4-FFF2-40B4-BE49-F238E27FC236}">
                <a16:creationId xmlns:a16="http://schemas.microsoft.com/office/drawing/2014/main" id="{2E0A4877-E0E1-4653-9498-9E08BA6DC37C}"/>
              </a:ext>
            </a:extLst>
          </p:cNvPr>
          <p:cNvSpPr/>
          <p:nvPr/>
        </p:nvSpPr>
        <p:spPr>
          <a:xfrm>
            <a:off x="8519936" y="4348427"/>
            <a:ext cx="2298751" cy="1895191"/>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050" b="1" dirty="0"/>
              <a:t>COVID-19</a:t>
            </a:r>
            <a:endParaRPr lang="zh-HK" altLang="en-US" sz="1050" dirty="0"/>
          </a:p>
        </p:txBody>
      </p:sp>
      <p:pic>
        <p:nvPicPr>
          <p:cNvPr id="10" name="圖片 9"/>
          <p:cNvPicPr>
            <a:picLocks noChangeAspect="1"/>
          </p:cNvPicPr>
          <p:nvPr/>
        </p:nvPicPr>
        <p:blipFill>
          <a:blip r:embed="rId2"/>
          <a:stretch>
            <a:fillRect/>
          </a:stretch>
        </p:blipFill>
        <p:spPr>
          <a:xfrm>
            <a:off x="3885704" y="4348427"/>
            <a:ext cx="815386" cy="1811478"/>
          </a:xfrm>
          <a:prstGeom prst="rect">
            <a:avLst/>
          </a:prstGeom>
        </p:spPr>
      </p:pic>
      <p:sp>
        <p:nvSpPr>
          <p:cNvPr id="17" name="Content Placeholder 2">
            <a:extLst>
              <a:ext uri="{FF2B5EF4-FFF2-40B4-BE49-F238E27FC236}">
                <a16:creationId xmlns:a16="http://schemas.microsoft.com/office/drawing/2014/main" id="{C08587A4-3F04-4EE5-ABAE-BF7FF30A17C5}"/>
              </a:ext>
            </a:extLst>
          </p:cNvPr>
          <p:cNvSpPr txBox="1">
            <a:spLocks/>
          </p:cNvSpPr>
          <p:nvPr/>
        </p:nvSpPr>
        <p:spPr>
          <a:xfrm>
            <a:off x="1097280" y="1800140"/>
            <a:ext cx="10058400" cy="30133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lgn="just">
              <a:buFont typeface="+mj-lt"/>
              <a:buAutoNum type="arabicPeriod"/>
            </a:pPr>
            <a:r>
              <a:rPr lang="en-HK" sz="2800" dirty="0"/>
              <a:t>Read the "Simulation package for clean recycling" worksheet to understand its programming skills, and to design an anti-epidemic program by modifying the program codes and reusing sprites</a:t>
            </a:r>
            <a:endParaRPr lang="en-US" altLang="zh-TW" sz="2800" dirty="0">
              <a:solidFill>
                <a:schemeClr val="tx1"/>
              </a:solidFill>
            </a:endParaRPr>
          </a:p>
          <a:p>
            <a:pPr marL="514350" indent="-514350">
              <a:buFont typeface="+mj-lt"/>
              <a:buAutoNum type="arabicPeriod"/>
            </a:pPr>
            <a:r>
              <a:rPr lang="en-HK" altLang="zh-TW" sz="2800" dirty="0">
                <a:solidFill>
                  <a:schemeClr val="tx1"/>
                </a:solidFill>
              </a:rPr>
              <a:t>Set up reusing sprites:</a:t>
            </a:r>
            <a:endParaRPr lang="en-US" altLang="zh-TW" sz="2800" dirty="0">
              <a:solidFill>
                <a:schemeClr val="tx1"/>
              </a:solidFill>
            </a:endParaRPr>
          </a:p>
        </p:txBody>
      </p:sp>
      <p:sp>
        <p:nvSpPr>
          <p:cNvPr id="12" name="頁尾版面配置區 2"/>
          <p:cNvSpPr>
            <a:spLocks noGrp="1"/>
          </p:cNvSpPr>
          <p:nvPr>
            <p:ph type="ftr" sz="quarter" idx="11"/>
          </p:nvPr>
        </p:nvSpPr>
        <p:spPr>
          <a:xfrm>
            <a:off x="7369196" y="6400945"/>
            <a:ext cx="4822804" cy="365125"/>
          </a:xfrm>
        </p:spPr>
        <p:txBody>
          <a:bodyPr/>
          <a:lstStyle/>
          <a:p>
            <a:pPr algn="r"/>
            <a:fld id="{5B5D096D-32E5-4646-82AF-3CA60B11A73A}" type="slidenum">
              <a:rPr lang="pt-PT" sz="1400" smtClean="0"/>
              <a:pPr algn="r"/>
              <a:t>6</a:t>
            </a:fld>
            <a:endParaRPr lang="pt-PT" sz="1400" dirty="0"/>
          </a:p>
        </p:txBody>
      </p:sp>
      <p:sp>
        <p:nvSpPr>
          <p:cNvPr id="13" name="左-右雙向箭號 12"/>
          <p:cNvSpPr/>
          <p:nvPr/>
        </p:nvSpPr>
        <p:spPr>
          <a:xfrm>
            <a:off x="5446119" y="4542678"/>
            <a:ext cx="2470290" cy="10434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3385744" y="3670933"/>
            <a:ext cx="1815305" cy="523220"/>
          </a:xfrm>
          <a:prstGeom prst="rect">
            <a:avLst/>
          </a:prstGeom>
          <a:noFill/>
        </p:spPr>
        <p:txBody>
          <a:bodyPr wrap="none" rtlCol="0">
            <a:spAutoFit/>
          </a:bodyPr>
          <a:lstStyle/>
          <a:p>
            <a:r>
              <a:rPr lang="en-HK" altLang="zh-TW" sz="2800" dirty="0">
                <a:solidFill>
                  <a:srgbClr val="0070C0"/>
                </a:solidFill>
              </a:rPr>
              <a:t>Recycle bin</a:t>
            </a:r>
            <a:endParaRPr lang="zh-HK" altLang="en-US" sz="2800" dirty="0"/>
          </a:p>
        </p:txBody>
      </p:sp>
      <p:sp>
        <p:nvSpPr>
          <p:cNvPr id="4" name="文字方塊 3"/>
          <p:cNvSpPr txBox="1"/>
          <p:nvPr/>
        </p:nvSpPr>
        <p:spPr>
          <a:xfrm>
            <a:off x="8771106" y="3670933"/>
            <a:ext cx="1595821" cy="523220"/>
          </a:xfrm>
          <a:prstGeom prst="rect">
            <a:avLst/>
          </a:prstGeom>
          <a:noFill/>
        </p:spPr>
        <p:txBody>
          <a:bodyPr wrap="none" rtlCol="0">
            <a:spAutoFit/>
          </a:bodyPr>
          <a:lstStyle/>
          <a:p>
            <a:r>
              <a:rPr lang="en-US" altLang="zh-TW" sz="2800" dirty="0">
                <a:solidFill>
                  <a:srgbClr val="0070C0"/>
                </a:solidFill>
              </a:rPr>
              <a:t>COVID-19</a:t>
            </a:r>
            <a:endParaRPr lang="pt-PT" altLang="zh-TW" sz="2800" dirty="0"/>
          </a:p>
        </p:txBody>
      </p:sp>
    </p:spTree>
    <p:extLst>
      <p:ext uri="{BB962C8B-B14F-4D97-AF65-F5344CB8AC3E}">
        <p14:creationId xmlns:p14="http://schemas.microsoft.com/office/powerpoint/2010/main" val="3461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161029"/>
            <a:ext cx="10058400" cy="1450757"/>
          </a:xfrm>
        </p:spPr>
        <p:txBody>
          <a:bodyPr>
            <a:normAutofit/>
          </a:bodyPr>
          <a:lstStyle/>
          <a:p>
            <a:r>
              <a:rPr lang="en-US" altLang="zh-TW" sz="4400" dirty="0">
                <a:solidFill>
                  <a:schemeClr val="tx1"/>
                </a:solidFill>
                <a:latin typeface="+mn-lt"/>
              </a:rPr>
              <a:t>Activity 2: Write a program (3)</a:t>
            </a:r>
            <a:endParaRPr lang="zh-TW" altLang="en-US" sz="4400" dirty="0">
              <a:latin typeface="+mn-lt"/>
            </a:endParaRPr>
          </a:p>
        </p:txBody>
      </p:sp>
      <p:sp>
        <p:nvSpPr>
          <p:cNvPr id="11" name="Content Placeholder 2">
            <a:extLst>
              <a:ext uri="{FF2B5EF4-FFF2-40B4-BE49-F238E27FC236}">
                <a16:creationId xmlns:a16="http://schemas.microsoft.com/office/drawing/2014/main" id="{C08587A4-3F04-4EE5-ABAE-BF7FF30A17C5}"/>
              </a:ext>
            </a:extLst>
          </p:cNvPr>
          <p:cNvSpPr txBox="1">
            <a:spLocks noGrp="1"/>
          </p:cNvSpPr>
          <p:nvPr>
            <p:ph idx="1"/>
          </p:nvPr>
        </p:nvSpPr>
        <p:spPr>
          <a:xfrm>
            <a:off x="1097280" y="1826269"/>
            <a:ext cx="10945368"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mj-lt"/>
              <a:buAutoNum type="arabicPeriod" startAt="3"/>
            </a:pPr>
            <a:r>
              <a:rPr lang="zh-TW" altLang="en-US" sz="2800" dirty="0"/>
              <a:t> </a:t>
            </a:r>
            <a:r>
              <a:rPr lang="en-US" altLang="zh-TW" sz="2800" dirty="0">
                <a:solidFill>
                  <a:srgbClr val="92D050"/>
                </a:solidFill>
              </a:rPr>
              <a:t>Reuse/remix program codes</a:t>
            </a:r>
            <a:r>
              <a:rPr lang="en-HK" altLang="zh-TW" sz="2800" dirty="0">
                <a:solidFill>
                  <a:srgbClr val="92D050"/>
                </a:solidFill>
              </a:rPr>
              <a:t>:</a:t>
            </a:r>
            <a:endParaRPr lang="en-US" altLang="zh-TW" sz="2800" dirty="0">
              <a:solidFill>
                <a:srgbClr val="92D050"/>
              </a:solidFill>
            </a:endParaRPr>
          </a:p>
        </p:txBody>
      </p:sp>
      <p:sp>
        <p:nvSpPr>
          <p:cNvPr id="21" name="雲朵形 20">
            <a:extLst>
              <a:ext uri="{FF2B5EF4-FFF2-40B4-BE49-F238E27FC236}">
                <a16:creationId xmlns:a16="http://schemas.microsoft.com/office/drawing/2014/main" id="{53F7365F-2F0D-4F78-A022-84F58FCC7DC2}"/>
              </a:ext>
            </a:extLst>
          </p:cNvPr>
          <p:cNvSpPr/>
          <p:nvPr/>
        </p:nvSpPr>
        <p:spPr>
          <a:xfrm>
            <a:off x="6627131" y="3207955"/>
            <a:ext cx="5242419" cy="119017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HK" altLang="zh-TW" dirty="0"/>
              <a:t>Distribute learning materials through web pages and electronic platform for online learning</a:t>
            </a:r>
            <a:endParaRPr lang="zh-HK" altLang="en-US" dirty="0"/>
          </a:p>
        </p:txBody>
      </p:sp>
      <p:sp>
        <p:nvSpPr>
          <p:cNvPr id="22" name="雲朵形 21">
            <a:extLst>
              <a:ext uri="{FF2B5EF4-FFF2-40B4-BE49-F238E27FC236}">
                <a16:creationId xmlns:a16="http://schemas.microsoft.com/office/drawing/2014/main" id="{53F7365F-2F0D-4F78-A022-84F58FCC7DC2}"/>
              </a:ext>
            </a:extLst>
          </p:cNvPr>
          <p:cNvSpPr/>
          <p:nvPr/>
        </p:nvSpPr>
        <p:spPr>
          <a:xfrm rot="522937">
            <a:off x="8213485" y="4485464"/>
            <a:ext cx="3934591" cy="210890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HK" dirty="0"/>
              <a:t> Learn about information on anti-epidemic supplies through reliable channels such as official website of the government or related organisations</a:t>
            </a:r>
            <a:endParaRPr lang="zh-TW" altLang="en-US" dirty="0">
              <a:solidFill>
                <a:schemeClr val="tx1"/>
              </a:solidFill>
            </a:endParaRPr>
          </a:p>
        </p:txBody>
      </p:sp>
      <p:sp>
        <p:nvSpPr>
          <p:cNvPr id="23" name="雲朵形 22">
            <a:extLst>
              <a:ext uri="{FF2B5EF4-FFF2-40B4-BE49-F238E27FC236}">
                <a16:creationId xmlns:a16="http://schemas.microsoft.com/office/drawing/2014/main" id="{FEBD5F74-F661-43D6-95FF-238B354F682C}"/>
              </a:ext>
            </a:extLst>
          </p:cNvPr>
          <p:cNvSpPr/>
          <p:nvPr/>
        </p:nvSpPr>
        <p:spPr>
          <a:xfrm rot="21125391">
            <a:off x="5217247" y="4484532"/>
            <a:ext cx="2953838" cy="16060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HK" dirty="0"/>
              <a:t>Establish a home office </a:t>
            </a:r>
            <a:r>
              <a:rPr lang="en-HK" altLang="zh-TW" dirty="0"/>
              <a:t>using computer network</a:t>
            </a:r>
            <a:endParaRPr lang="zh-HK" altLang="en-US" dirty="0"/>
          </a:p>
        </p:txBody>
      </p:sp>
      <p:pic>
        <p:nvPicPr>
          <p:cNvPr id="24" name="圖片 23"/>
          <p:cNvPicPr>
            <a:picLocks noChangeAspect="1"/>
          </p:cNvPicPr>
          <p:nvPr/>
        </p:nvPicPr>
        <p:blipFill>
          <a:blip r:embed="rId3"/>
          <a:stretch>
            <a:fillRect/>
          </a:stretch>
        </p:blipFill>
        <p:spPr>
          <a:xfrm rot="702999">
            <a:off x="651225" y="3306377"/>
            <a:ext cx="3013717" cy="2359223"/>
          </a:xfrm>
          <a:prstGeom prst="rect">
            <a:avLst/>
          </a:prstGeom>
        </p:spPr>
      </p:pic>
      <p:sp>
        <p:nvSpPr>
          <p:cNvPr id="12" name="頁尾版面配置區 2"/>
          <p:cNvSpPr>
            <a:spLocks noGrp="1"/>
          </p:cNvSpPr>
          <p:nvPr>
            <p:ph type="ftr" sz="quarter" idx="11"/>
          </p:nvPr>
        </p:nvSpPr>
        <p:spPr>
          <a:xfrm>
            <a:off x="7369196" y="6400945"/>
            <a:ext cx="4822804" cy="365125"/>
          </a:xfrm>
        </p:spPr>
        <p:txBody>
          <a:bodyPr/>
          <a:lstStyle/>
          <a:p>
            <a:pPr algn="r"/>
            <a:fld id="{5B5D096D-32E5-4646-82AF-3CA60B11A73A}" type="slidenum">
              <a:rPr lang="pt-PT" sz="1400" smtClean="0"/>
              <a:pPr algn="r"/>
              <a:t>7</a:t>
            </a:fld>
            <a:endParaRPr lang="pt-PT" sz="1400" dirty="0"/>
          </a:p>
        </p:txBody>
      </p:sp>
      <p:sp>
        <p:nvSpPr>
          <p:cNvPr id="13" name="左-右雙向箭號 12"/>
          <p:cNvSpPr/>
          <p:nvPr/>
        </p:nvSpPr>
        <p:spPr>
          <a:xfrm>
            <a:off x="4329725" y="2492118"/>
            <a:ext cx="2470290" cy="10434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7192950" y="886408"/>
            <a:ext cx="184731" cy="369332"/>
          </a:xfrm>
          <a:prstGeom prst="rect">
            <a:avLst/>
          </a:prstGeom>
          <a:noFill/>
        </p:spPr>
        <p:txBody>
          <a:bodyPr wrap="none" rtlCol="0">
            <a:spAutoFit/>
          </a:bodyPr>
          <a:lstStyle/>
          <a:p>
            <a:endParaRPr lang="zh-TW" altLang="en-US" dirty="0"/>
          </a:p>
        </p:txBody>
      </p:sp>
      <p:sp>
        <p:nvSpPr>
          <p:cNvPr id="4" name="文字方塊 3"/>
          <p:cNvSpPr txBox="1"/>
          <p:nvPr/>
        </p:nvSpPr>
        <p:spPr>
          <a:xfrm>
            <a:off x="6829536" y="2166734"/>
            <a:ext cx="5010493" cy="1384995"/>
          </a:xfrm>
          <a:prstGeom prst="rect">
            <a:avLst/>
          </a:prstGeom>
          <a:noFill/>
        </p:spPr>
        <p:txBody>
          <a:bodyPr wrap="square" rtlCol="0">
            <a:spAutoFit/>
          </a:bodyPr>
          <a:lstStyle/>
          <a:p>
            <a:pPr algn="ctr"/>
            <a:r>
              <a:rPr lang="en-HK" altLang="zh-TW" sz="2800" dirty="0">
                <a:solidFill>
                  <a:srgbClr val="0070C0"/>
                </a:solidFill>
              </a:rPr>
              <a:t>Measures that can reduce the risk of spreading of virus</a:t>
            </a:r>
            <a:endParaRPr lang="en-US" altLang="zh-TW" sz="2800" dirty="0">
              <a:solidFill>
                <a:srgbClr val="0070C0"/>
              </a:solidFill>
            </a:endParaRPr>
          </a:p>
          <a:p>
            <a:endParaRPr lang="zh-TW" altLang="en-US" sz="2800" dirty="0"/>
          </a:p>
        </p:txBody>
      </p:sp>
      <p:sp>
        <p:nvSpPr>
          <p:cNvPr id="14" name="文字方塊 13"/>
          <p:cNvSpPr txBox="1"/>
          <p:nvPr/>
        </p:nvSpPr>
        <p:spPr>
          <a:xfrm>
            <a:off x="809535" y="2457044"/>
            <a:ext cx="5884631" cy="523220"/>
          </a:xfrm>
          <a:prstGeom prst="rect">
            <a:avLst/>
          </a:prstGeom>
          <a:noFill/>
        </p:spPr>
        <p:txBody>
          <a:bodyPr wrap="square" rtlCol="0">
            <a:spAutoFit/>
          </a:bodyPr>
          <a:lstStyle/>
          <a:p>
            <a:r>
              <a:rPr lang="en-HK" altLang="zh-TW" sz="2800" dirty="0">
                <a:solidFill>
                  <a:srgbClr val="0070C0"/>
                </a:solidFill>
              </a:rPr>
              <a:t>Recyclable</a:t>
            </a:r>
            <a:r>
              <a:rPr lang="zh-TW" altLang="en-US" sz="2800" dirty="0">
                <a:solidFill>
                  <a:srgbClr val="0070C0"/>
                </a:solidFill>
              </a:rPr>
              <a:t> </a:t>
            </a:r>
            <a:r>
              <a:rPr lang="en-HK" altLang="zh-TW" sz="2800" dirty="0">
                <a:solidFill>
                  <a:srgbClr val="0070C0"/>
                </a:solidFill>
              </a:rPr>
              <a:t>materials</a:t>
            </a:r>
            <a:endParaRPr lang="en-US" altLang="zh-TW" sz="2800" dirty="0"/>
          </a:p>
        </p:txBody>
      </p:sp>
    </p:spTree>
    <p:extLst>
      <p:ext uri="{BB962C8B-B14F-4D97-AF65-F5344CB8AC3E}">
        <p14:creationId xmlns:p14="http://schemas.microsoft.com/office/powerpoint/2010/main" val="18735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BB9E-8340-4E86-86DF-EB46E6CE5C64}"/>
              </a:ext>
            </a:extLst>
          </p:cNvPr>
          <p:cNvSpPr>
            <a:spLocks noGrp="1"/>
          </p:cNvSpPr>
          <p:nvPr>
            <p:ph type="title"/>
          </p:nvPr>
        </p:nvSpPr>
        <p:spPr>
          <a:xfrm>
            <a:off x="1185453" y="195016"/>
            <a:ext cx="10515600" cy="1325563"/>
          </a:xfrm>
        </p:spPr>
        <p:txBody>
          <a:bodyPr>
            <a:normAutofit/>
          </a:bodyPr>
          <a:lstStyle/>
          <a:p>
            <a:r>
              <a:rPr lang="en-US" altLang="zh-TW" sz="4400" dirty="0">
                <a:solidFill>
                  <a:schemeClr val="tx1"/>
                </a:solidFill>
                <a:latin typeface="+mn-lt"/>
              </a:rPr>
              <a:t>Activity 2: Write a program (4)</a:t>
            </a:r>
            <a:endParaRPr lang="pt-PT" sz="4400" dirty="0">
              <a:solidFill>
                <a:schemeClr val="tx1"/>
              </a:solidFill>
              <a:latin typeface="+mn-lt"/>
            </a:endParaRPr>
          </a:p>
        </p:txBody>
      </p:sp>
      <p:sp>
        <p:nvSpPr>
          <p:cNvPr id="4" name="Slide Number Placeholder 3">
            <a:extLst>
              <a:ext uri="{FF2B5EF4-FFF2-40B4-BE49-F238E27FC236}">
                <a16:creationId xmlns:a16="http://schemas.microsoft.com/office/drawing/2014/main" id="{124454F5-A6D5-41AF-8225-4C22A41A08BC}"/>
              </a:ext>
            </a:extLst>
          </p:cNvPr>
          <p:cNvSpPr>
            <a:spLocks noGrp="1"/>
          </p:cNvSpPr>
          <p:nvPr>
            <p:ph type="sldNum" sz="quarter" idx="12"/>
          </p:nvPr>
        </p:nvSpPr>
        <p:spPr>
          <a:xfrm>
            <a:off x="11701053" y="4398770"/>
            <a:ext cx="811019" cy="503578"/>
          </a:xfrm>
        </p:spPr>
        <p:txBody>
          <a:bodyPr/>
          <a:lstStyle/>
          <a:p>
            <a:fld id="{18FAA5EE-D2FC-409A-BF74-DD67F0A6F1CD}" type="slidenum">
              <a:rPr lang="pt-PT" sz="1400" smtClean="0"/>
              <a:t>8</a:t>
            </a:fld>
            <a:endParaRPr lang="pt-PT" sz="1400" dirty="0"/>
          </a:p>
        </p:txBody>
      </p:sp>
      <p:sp>
        <p:nvSpPr>
          <p:cNvPr id="8" name="語音泡泡: 矩形 7">
            <a:extLst>
              <a:ext uri="{FF2B5EF4-FFF2-40B4-BE49-F238E27FC236}">
                <a16:creationId xmlns:a16="http://schemas.microsoft.com/office/drawing/2014/main" id="{71AE9651-B78A-4ECD-93EA-61ABB53B7493}"/>
              </a:ext>
            </a:extLst>
          </p:cNvPr>
          <p:cNvSpPr/>
          <p:nvPr/>
        </p:nvSpPr>
        <p:spPr>
          <a:xfrm>
            <a:off x="7036585" y="4584029"/>
            <a:ext cx="4664468" cy="1597103"/>
          </a:xfrm>
          <a:prstGeom prst="wedgeRectCallout">
            <a:avLst>
              <a:gd name="adj1" fmla="val -47150"/>
              <a:gd name="adj2" fmla="val 22722"/>
            </a:avLst>
          </a:prstGeom>
          <a:solidFill>
            <a:schemeClr val="accent6"/>
          </a:solidFill>
        </p:spPr>
        <p:style>
          <a:lnRef idx="0">
            <a:schemeClr val="accent3"/>
          </a:lnRef>
          <a:fillRef idx="3">
            <a:schemeClr val="accent3"/>
          </a:fillRef>
          <a:effectRef idx="3">
            <a:schemeClr val="accent3"/>
          </a:effectRef>
          <a:fontRef idx="minor">
            <a:schemeClr val="lt1"/>
          </a:fontRef>
        </p:style>
        <p:txBody>
          <a:bodyPr rtlCol="0" anchor="ctr"/>
          <a:lstStyle/>
          <a:p>
            <a:pPr algn="just"/>
            <a:r>
              <a:rPr lang="en-HK" altLang="zh-TW" sz="2400" dirty="0"/>
              <a:t>Try </a:t>
            </a:r>
            <a:r>
              <a:rPr lang="en-HK" sz="2400" dirty="0"/>
              <a:t>to find out other program codes that can be reused or remixed. Use creativity to complete your own program.</a:t>
            </a:r>
            <a:endParaRPr lang="zh-HK" altLang="en-US" sz="2400" dirty="0"/>
          </a:p>
        </p:txBody>
      </p:sp>
      <p:sp>
        <p:nvSpPr>
          <p:cNvPr id="10" name="頁尾版面配置區 9"/>
          <p:cNvSpPr>
            <a:spLocks noGrp="1"/>
          </p:cNvSpPr>
          <p:nvPr>
            <p:ph type="ftr" sz="quarter" idx="11"/>
          </p:nvPr>
        </p:nvSpPr>
        <p:spPr>
          <a:xfrm>
            <a:off x="7369196" y="6409143"/>
            <a:ext cx="4822804" cy="365125"/>
          </a:xfrm>
        </p:spPr>
        <p:txBody>
          <a:bodyPr/>
          <a:lstStyle/>
          <a:p>
            <a:pPr algn="r"/>
            <a:fld id="{9233593B-703E-42E2-8909-8606FEA99F49}" type="slidenum">
              <a:rPr lang="pt-PT" sz="1400" smtClean="0"/>
              <a:pPr algn="r"/>
              <a:t>8</a:t>
            </a:fld>
            <a:endParaRPr lang="pt-PT" sz="1400" dirty="0"/>
          </a:p>
        </p:txBody>
      </p:sp>
      <p:sp>
        <p:nvSpPr>
          <p:cNvPr id="11" name="語音泡泡: 矩形 17">
            <a:extLst>
              <a:ext uri="{FF2B5EF4-FFF2-40B4-BE49-F238E27FC236}">
                <a16:creationId xmlns:a16="http://schemas.microsoft.com/office/drawing/2014/main" id="{CB28FD66-8ADB-4665-93FE-511916A531A4}"/>
              </a:ext>
            </a:extLst>
          </p:cNvPr>
          <p:cNvSpPr/>
          <p:nvPr/>
        </p:nvSpPr>
        <p:spPr>
          <a:xfrm>
            <a:off x="6781067" y="2074369"/>
            <a:ext cx="3507739" cy="1597103"/>
          </a:xfrm>
          <a:prstGeom prst="wedgeRectCallout">
            <a:avLst>
              <a:gd name="adj1" fmla="val -49154"/>
              <a:gd name="adj2" fmla="val 8683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HK" altLang="zh-TW" sz="2400" dirty="0"/>
              <a:t>Any other sprites or program codes shown in the picture that can be modified?</a:t>
            </a:r>
            <a:endParaRPr lang="zh-HK" altLang="en-US" sz="2400" dirty="0"/>
          </a:p>
        </p:txBody>
      </p:sp>
      <p:grpSp>
        <p:nvGrpSpPr>
          <p:cNvPr id="6" name="Group 5">
            <a:extLst>
              <a:ext uri="{FF2B5EF4-FFF2-40B4-BE49-F238E27FC236}">
                <a16:creationId xmlns:a16="http://schemas.microsoft.com/office/drawing/2014/main" id="{E4D48BBC-8ECA-4FE9-AB5B-F98C9558D235}"/>
              </a:ext>
            </a:extLst>
          </p:cNvPr>
          <p:cNvGrpSpPr/>
          <p:nvPr/>
        </p:nvGrpSpPr>
        <p:grpSpPr>
          <a:xfrm>
            <a:off x="33315" y="1787702"/>
            <a:ext cx="6535986" cy="4496170"/>
            <a:chOff x="33315" y="1787702"/>
            <a:chExt cx="6535986" cy="4496170"/>
          </a:xfrm>
        </p:grpSpPr>
        <p:pic>
          <p:nvPicPr>
            <p:cNvPr id="3" name="圖片 2"/>
            <p:cNvPicPr>
              <a:picLocks noChangeAspect="1"/>
            </p:cNvPicPr>
            <p:nvPr/>
          </p:nvPicPr>
          <p:blipFill rotWithShape="1">
            <a:blip r:embed="rId2"/>
            <a:srcRect t="1223" b="1615"/>
            <a:stretch/>
          </p:blipFill>
          <p:spPr>
            <a:xfrm>
              <a:off x="89301" y="1787702"/>
              <a:ext cx="6480000" cy="449617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DE2FE02-AD2F-40D8-99A5-C964114DDDF2}"/>
                </a:ext>
              </a:extLst>
            </p:cNvPr>
            <p:cNvSpPr txBox="1"/>
            <p:nvPr/>
          </p:nvSpPr>
          <p:spPr>
            <a:xfrm>
              <a:off x="33315" y="1968601"/>
              <a:ext cx="3810779" cy="1461939"/>
            </a:xfrm>
            <a:prstGeom prst="rect">
              <a:avLst/>
            </a:prstGeom>
            <a:solidFill>
              <a:schemeClr val="bg1"/>
            </a:solidFill>
          </p:spPr>
          <p:txBody>
            <a:bodyPr wrap="square" rtlCol="0">
              <a:spAutoFit/>
            </a:bodyPr>
            <a:lstStyle/>
            <a:p>
              <a:pPr algn="just"/>
              <a:endParaRPr lang="en-HK" sz="1400" dirty="0">
                <a:solidFill>
                  <a:srgbClr val="0070C0"/>
                </a:solidFill>
              </a:endParaRPr>
            </a:p>
            <a:p>
              <a:pPr marL="486900" indent="-342900" algn="just">
                <a:buAutoNum type="arabicPeriod"/>
              </a:pPr>
              <a:r>
                <a:rPr lang="en-HK" sz="1400" dirty="0"/>
                <a:t>Insert tissue as a sprite that is non-recyclable: tissue.sprite2</a:t>
              </a:r>
            </a:p>
            <a:p>
              <a:pPr marL="486900" indent="-342900" algn="just">
                <a:buAutoNum type="arabicPeriod"/>
              </a:pPr>
              <a:endParaRPr lang="en-HK" sz="1400" dirty="0"/>
            </a:p>
            <a:p>
              <a:pPr marL="486900" indent="-342900" algn="just">
                <a:spcBef>
                  <a:spcPts val="600"/>
                </a:spcBef>
                <a:buAutoNum type="arabicPeriod" startAt="2"/>
              </a:pPr>
              <a:r>
                <a:rPr lang="en-HK" sz="1400" dirty="0"/>
                <a:t>Use “enlarge” and “reduce” function to modify the picture size</a:t>
              </a:r>
            </a:p>
          </p:txBody>
        </p:sp>
      </p:grpSp>
      <p:pic>
        <p:nvPicPr>
          <p:cNvPr id="13" name="圖片 12" descr="一張含有 房間 的圖片&#10;&#10;自動產生的描述">
            <a:extLst>
              <a:ext uri="{FF2B5EF4-FFF2-40B4-BE49-F238E27FC236}">
                <a16:creationId xmlns:a16="http://schemas.microsoft.com/office/drawing/2014/main" id="{00C1D4AF-6D4F-4330-878A-52051A1FCD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12774" y="2118537"/>
            <a:ext cx="1800000" cy="1800000"/>
          </a:xfrm>
          <a:prstGeom prst="rect">
            <a:avLst/>
          </a:prstGeom>
        </p:spPr>
      </p:pic>
      <p:sp>
        <p:nvSpPr>
          <p:cNvPr id="14" name="TextBox 4">
            <a:extLst>
              <a:ext uri="{FF2B5EF4-FFF2-40B4-BE49-F238E27FC236}">
                <a16:creationId xmlns:a16="http://schemas.microsoft.com/office/drawing/2014/main" id="{2DE2FE02-AD2F-40D8-99A5-C964114DDDF2}"/>
              </a:ext>
            </a:extLst>
          </p:cNvPr>
          <p:cNvSpPr txBox="1"/>
          <p:nvPr/>
        </p:nvSpPr>
        <p:spPr>
          <a:xfrm>
            <a:off x="0" y="1794387"/>
            <a:ext cx="3653595" cy="307777"/>
          </a:xfrm>
          <a:prstGeom prst="rect">
            <a:avLst/>
          </a:prstGeom>
          <a:solidFill>
            <a:schemeClr val="bg1"/>
          </a:solidFill>
        </p:spPr>
        <p:txBody>
          <a:bodyPr wrap="square" rtlCol="0">
            <a:spAutoFit/>
          </a:bodyPr>
          <a:lstStyle/>
          <a:p>
            <a:pPr algn="just"/>
            <a:r>
              <a:rPr lang="en-HK" sz="1400" b="1" dirty="0"/>
              <a:t>A. Tissue - Non-recyclable material</a:t>
            </a:r>
          </a:p>
        </p:txBody>
      </p:sp>
      <p:sp>
        <p:nvSpPr>
          <p:cNvPr id="15" name="TextBox 4">
            <a:extLst>
              <a:ext uri="{FF2B5EF4-FFF2-40B4-BE49-F238E27FC236}">
                <a16:creationId xmlns:a16="http://schemas.microsoft.com/office/drawing/2014/main" id="{2DE2FE02-AD2F-40D8-99A5-C964114DDDF2}"/>
              </a:ext>
            </a:extLst>
          </p:cNvPr>
          <p:cNvSpPr txBox="1"/>
          <p:nvPr/>
        </p:nvSpPr>
        <p:spPr>
          <a:xfrm>
            <a:off x="33315" y="3517449"/>
            <a:ext cx="3564294" cy="2503249"/>
          </a:xfrm>
          <a:prstGeom prst="rect">
            <a:avLst/>
          </a:prstGeom>
          <a:solidFill>
            <a:schemeClr val="bg1"/>
          </a:solidFill>
        </p:spPr>
        <p:txBody>
          <a:bodyPr wrap="square" rtlCol="0">
            <a:spAutoFit/>
          </a:bodyPr>
          <a:lstStyle/>
          <a:p>
            <a:pPr marL="486900" indent="-342900" algn="just">
              <a:spcBef>
                <a:spcPts val="1000"/>
              </a:spcBef>
              <a:buAutoNum type="arabicPeriod" startAt="3"/>
            </a:pPr>
            <a:r>
              <a:rPr lang="en-HK" altLang="zh-TW" sz="1400" dirty="0"/>
              <a:t>Select the sprite for blue </a:t>
            </a:r>
            <a:r>
              <a:rPr lang="en-HK" altLang="zh-TW" sz="1400"/>
              <a:t>recycle bin. </a:t>
            </a:r>
            <a:r>
              <a:rPr lang="en-HK" altLang="zh-TW" sz="1400" dirty="0"/>
              <a:t>With 	reference to the block colours, drag and drop the relevant blocks to the code area and combine the blocks. The recycle bin will show “Used tissues cannot be recycled” when the tissue touches the recycle bin</a:t>
            </a:r>
          </a:p>
          <a:p>
            <a:pPr marL="486900" indent="-342900" algn="just">
              <a:spcBef>
                <a:spcPts val="1000"/>
              </a:spcBef>
              <a:buFontTx/>
              <a:buAutoNum type="arabicPeriod" startAt="3"/>
            </a:pPr>
            <a:r>
              <a:rPr lang="en-US" altLang="zh-TW" sz="1400" dirty="0"/>
              <a:t>Press start button (the green flag) to test if the program functions properly.</a:t>
            </a:r>
          </a:p>
          <a:p>
            <a:pPr marL="486900" indent="-342900" algn="just">
              <a:spcBef>
                <a:spcPts val="1000"/>
              </a:spcBef>
              <a:buAutoNum type="arabicPeriod" startAt="3"/>
            </a:pPr>
            <a:endParaRPr lang="en-HK" altLang="zh-TW" sz="1400" dirty="0"/>
          </a:p>
        </p:txBody>
      </p:sp>
    </p:spTree>
    <p:extLst>
      <p:ext uri="{BB962C8B-B14F-4D97-AF65-F5344CB8AC3E}">
        <p14:creationId xmlns:p14="http://schemas.microsoft.com/office/powerpoint/2010/main" val="276544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F09D3D-E5E3-4000-90EE-858549277979}"/>
              </a:ext>
            </a:extLst>
          </p:cNvPr>
          <p:cNvSpPr/>
          <p:nvPr/>
        </p:nvSpPr>
        <p:spPr>
          <a:xfrm>
            <a:off x="689805" y="1664512"/>
            <a:ext cx="10492154" cy="4801314"/>
          </a:xfrm>
          <a:prstGeom prst="rect">
            <a:avLst/>
          </a:prstGeom>
        </p:spPr>
        <p:txBody>
          <a:bodyPr wrap="square">
            <a:spAutoFit/>
          </a:bodyPr>
          <a:lstStyle/>
          <a:p>
            <a:pPr algn="just">
              <a:spcAft>
                <a:spcPts val="600"/>
              </a:spcAft>
            </a:pPr>
            <a:r>
              <a:rPr lang="en-HK" altLang="zh-TW" sz="2000" dirty="0"/>
              <a:t>	Students may find </a:t>
            </a:r>
            <a:r>
              <a:rPr lang="en-HK" sz="2000" dirty="0"/>
              <a:t>lots of information about the epidemic from the Internet. However, it is 	important to know how to distinguish the authenticity of information. For details, please </a:t>
            </a:r>
            <a:r>
              <a:rPr lang="en-HK" sz="2000"/>
              <a:t>refer 	to the following </a:t>
            </a:r>
            <a:r>
              <a:rPr lang="en-HK" sz="2000" dirty="0"/>
              <a:t>web pages:</a:t>
            </a:r>
            <a:endParaRPr lang="en-US" sz="2000" dirty="0"/>
          </a:p>
          <a:p>
            <a:pPr>
              <a:spcBef>
                <a:spcPts val="600"/>
              </a:spcBef>
            </a:pPr>
            <a:r>
              <a:rPr lang="en-US" altLang="zh-TW" sz="2400" dirty="0"/>
              <a:t>(1)	</a:t>
            </a:r>
            <a:r>
              <a:rPr lang="en-HK" altLang="zh-TW" sz="2400" b="1" dirty="0"/>
              <a:t>Educational Television</a:t>
            </a:r>
            <a:endParaRPr lang="en-US" altLang="zh-TW" sz="2400" b="1" dirty="0"/>
          </a:p>
          <a:p>
            <a:pPr lvl="1"/>
            <a:r>
              <a:rPr lang="zh-TW" altLang="en-US" sz="2400" b="1" dirty="0"/>
              <a:t>網絡資訊真定假</a:t>
            </a:r>
            <a:r>
              <a:rPr lang="en-HK" altLang="zh-TW" sz="2400" b="1" dirty="0"/>
              <a:t>	</a:t>
            </a:r>
            <a:r>
              <a:rPr lang="en-HK" altLang="zh-TW" sz="2000" dirty="0"/>
              <a:t>(Chinese version only)</a:t>
            </a:r>
            <a:endParaRPr lang="en-US" altLang="zh-TW" sz="2000" dirty="0"/>
          </a:p>
          <a:p>
            <a:pPr lvl="1">
              <a:spcAft>
                <a:spcPts val="1200"/>
              </a:spcAft>
            </a:pPr>
            <a:r>
              <a:rPr lang="pt-PT" sz="2400" dirty="0">
                <a:hlinkClick r:id="rId2"/>
              </a:rPr>
              <a:t>https://www.hkedcity.net/etv/en/resource/4373387131</a:t>
            </a:r>
            <a:endParaRPr lang="pt-PT" sz="2400" dirty="0"/>
          </a:p>
          <a:p>
            <a:r>
              <a:rPr lang="en-US" altLang="zh-TW" sz="2400" dirty="0"/>
              <a:t>(2)	</a:t>
            </a:r>
            <a:r>
              <a:rPr lang="zh-TW" altLang="en-US" sz="2400" b="1" dirty="0"/>
              <a:t>網絡偽術</a:t>
            </a:r>
            <a:r>
              <a:rPr lang="en-HK" altLang="zh-TW" sz="2400" b="1" dirty="0"/>
              <a:t>	</a:t>
            </a:r>
            <a:r>
              <a:rPr lang="en-HK" altLang="zh-TW" sz="2000" dirty="0"/>
              <a:t>(Chinese version only)</a:t>
            </a:r>
            <a:endParaRPr lang="en-US" altLang="zh-TW" sz="2000" dirty="0"/>
          </a:p>
          <a:p>
            <a:pPr lvl="1">
              <a:spcAft>
                <a:spcPts val="1200"/>
              </a:spcAft>
            </a:pPr>
            <a:r>
              <a:rPr lang="en-HK" sz="2400" dirty="0">
                <a:hlinkClick r:id="rId3"/>
              </a:rPr>
              <a:t>https://www.hkedcity.net/hq/en/teen</a:t>
            </a:r>
            <a:endParaRPr lang="pt-PT" sz="2400" dirty="0">
              <a:solidFill>
                <a:srgbClr val="FF0000"/>
              </a:solidFill>
            </a:endParaRPr>
          </a:p>
          <a:p>
            <a:r>
              <a:rPr lang="en-US" altLang="zh-TW" sz="2400" dirty="0"/>
              <a:t>(3)	</a:t>
            </a:r>
            <a:r>
              <a:rPr lang="en-HK" sz="2400" b="1" dirty="0"/>
              <a:t>Related Support on Information Literacy and e-Safety - Information Literacy 	for Hong Kong Students</a:t>
            </a:r>
          </a:p>
          <a:p>
            <a:r>
              <a:rPr lang="en-HK" altLang="zh-TW" sz="2400" b="1" dirty="0"/>
              <a:t>	</a:t>
            </a:r>
            <a:r>
              <a:rPr lang="en-HK" sz="2400" dirty="0">
                <a:hlinkClick r:id="rId4"/>
              </a:rPr>
              <a:t>https://www.edb.gov.hk/en/edu-system/primary-secondary/applicable-to-	primary-secondary/it-in-</a:t>
            </a:r>
            <a:r>
              <a:rPr lang="en-HK" sz="2400" dirty="0" err="1">
                <a:hlinkClick r:id="rId4"/>
              </a:rPr>
              <a:t>edu</a:t>
            </a:r>
            <a:r>
              <a:rPr lang="en-HK" sz="2400" dirty="0">
                <a:hlinkClick r:id="rId4"/>
              </a:rPr>
              <a:t>/information-literacy/il-index.html</a:t>
            </a:r>
            <a:endParaRPr lang="pt-PT" altLang="zh-HK" sz="2400" dirty="0">
              <a:solidFill>
                <a:schemeClr val="accent1">
                  <a:lumMod val="75000"/>
                </a:schemeClr>
              </a:solidFill>
            </a:endParaRPr>
          </a:p>
        </p:txBody>
      </p:sp>
      <p:sp>
        <p:nvSpPr>
          <p:cNvPr id="3" name="頁尾版面配置區 2"/>
          <p:cNvSpPr>
            <a:spLocks noGrp="1"/>
          </p:cNvSpPr>
          <p:nvPr>
            <p:ph type="ftr" sz="quarter" idx="11"/>
          </p:nvPr>
        </p:nvSpPr>
        <p:spPr>
          <a:xfrm>
            <a:off x="7369196" y="6400945"/>
            <a:ext cx="4822804" cy="365125"/>
          </a:xfrm>
        </p:spPr>
        <p:txBody>
          <a:bodyPr/>
          <a:lstStyle/>
          <a:p>
            <a:pPr algn="r"/>
            <a:fld id="{5B5D096D-32E5-4646-82AF-3CA60B11A73A}" type="slidenum">
              <a:rPr lang="pt-PT" sz="1400" smtClean="0"/>
              <a:pPr algn="r"/>
              <a:t>9</a:t>
            </a:fld>
            <a:endParaRPr lang="pt-PT" sz="1400" dirty="0"/>
          </a:p>
        </p:txBody>
      </p:sp>
      <p:sp>
        <p:nvSpPr>
          <p:cNvPr id="2" name="文字方塊 1"/>
          <p:cNvSpPr txBox="1"/>
          <p:nvPr/>
        </p:nvSpPr>
        <p:spPr>
          <a:xfrm>
            <a:off x="1179415" y="956626"/>
            <a:ext cx="10492154" cy="769441"/>
          </a:xfrm>
          <a:prstGeom prst="rect">
            <a:avLst/>
          </a:prstGeom>
          <a:noFill/>
        </p:spPr>
        <p:txBody>
          <a:bodyPr wrap="square" rtlCol="0">
            <a:spAutoFit/>
          </a:bodyPr>
          <a:lstStyle/>
          <a:p>
            <a:r>
              <a:rPr lang="en-US" altLang="zh-HK" sz="4400" dirty="0"/>
              <a:t>Reference Resources</a:t>
            </a:r>
            <a:endParaRPr lang="zh-HK" altLang="en-US" dirty="0"/>
          </a:p>
        </p:txBody>
      </p:sp>
      <p:pic>
        <p:nvPicPr>
          <p:cNvPr id="8" name="Picture 7">
            <a:extLst>
              <a:ext uri="{FF2B5EF4-FFF2-40B4-BE49-F238E27FC236}">
                <a16:creationId xmlns:a16="http://schemas.microsoft.com/office/drawing/2014/main" id="{8DA742CF-2910-47AC-9EB2-FB5E02B3F4B3}"/>
              </a:ext>
            </a:extLst>
          </p:cNvPr>
          <p:cNvPicPr>
            <a:picLocks noChangeAspect="1"/>
          </p:cNvPicPr>
          <p:nvPr/>
        </p:nvPicPr>
        <p:blipFill rotWithShape="1">
          <a:blip r:embed="rId5"/>
          <a:srcRect l="63594" t="37227" r="25216" b="42682"/>
          <a:stretch/>
        </p:blipFill>
        <p:spPr bwMode="auto">
          <a:xfrm>
            <a:off x="10753038" y="2571033"/>
            <a:ext cx="1224000" cy="123612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4080218-16A7-4B69-94D3-FD44FBF0BE35}"/>
              </a:ext>
            </a:extLst>
          </p:cNvPr>
          <p:cNvPicPr>
            <a:picLocks noChangeAspect="1"/>
          </p:cNvPicPr>
          <p:nvPr/>
        </p:nvPicPr>
        <p:blipFill rotWithShape="1">
          <a:blip r:embed="rId6"/>
          <a:srcRect l="63594" t="37621" r="25327" b="42880"/>
          <a:stretch/>
        </p:blipFill>
        <p:spPr bwMode="auto">
          <a:xfrm>
            <a:off x="10753038" y="3824026"/>
            <a:ext cx="1224000" cy="121176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D8E08EB0-804D-4C52-8B69-2A9FB488FB98}"/>
              </a:ext>
            </a:extLst>
          </p:cNvPr>
          <p:cNvPicPr>
            <a:picLocks noChangeAspect="1"/>
          </p:cNvPicPr>
          <p:nvPr/>
        </p:nvPicPr>
        <p:blipFill rotWithShape="1">
          <a:blip r:embed="rId7"/>
          <a:srcRect l="64148" t="38014" r="25548" b="43077"/>
          <a:stretch/>
        </p:blipFill>
        <p:spPr bwMode="auto">
          <a:xfrm>
            <a:off x="10765213" y="5070198"/>
            <a:ext cx="1224000" cy="12634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0021484"/>
      </p:ext>
    </p:extLst>
  </p:cSld>
  <p:clrMapOvr>
    <a:masterClrMapping/>
  </p:clrMapOvr>
</p:sld>
</file>

<file path=ppt/theme/theme1.xml><?xml version="1.0" encoding="utf-8"?>
<a:theme xmlns:a="http://schemas.openxmlformats.org/drawingml/2006/main" name="回顧">
  <a:themeElements>
    <a:clrScheme name="回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2695</TotalTime>
  <Words>746</Words>
  <Application>Microsoft Office PowerPoint</Application>
  <PresentationFormat>Widescreen</PresentationFormat>
  <Paragraphs>73</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微軟正黑體</vt:lpstr>
      <vt:lpstr>新細明體</vt:lpstr>
      <vt:lpstr>Calibri</vt:lpstr>
      <vt:lpstr>Calibri Light</vt:lpstr>
      <vt:lpstr>Wingdings</vt:lpstr>
      <vt:lpstr>回顧</vt:lpstr>
      <vt:lpstr>Technology Education Key Learning Area Information and Communication Technology Knowledge Context (Junior Secondary)</vt:lpstr>
      <vt:lpstr>Suggested activities and related learning content</vt:lpstr>
      <vt:lpstr>Activity 1: Collect information (1)</vt:lpstr>
      <vt:lpstr>Activity 1: Collect information (2)</vt:lpstr>
      <vt:lpstr>Activity 2: Write a program (1)</vt:lpstr>
      <vt:lpstr>Activity 2: Write a program (2)</vt:lpstr>
      <vt:lpstr>Activity 2: Write a program (3)</vt:lpstr>
      <vt:lpstr>Activity 2: Write a program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資訊科技教育學習領域 資訊及通訊科技知識範圍 (初中)</dc:title>
  <dc:creator>Tong Kwong Chiu</dc:creator>
  <cp:lastModifiedBy>Tong Kwong Chiu</cp:lastModifiedBy>
  <cp:revision>287</cp:revision>
  <cp:lastPrinted>2020-03-16T04:12:55Z</cp:lastPrinted>
  <dcterms:created xsi:type="dcterms:W3CDTF">2020-02-07T03:24:51Z</dcterms:created>
  <dcterms:modified xsi:type="dcterms:W3CDTF">2020-07-31T03:15:01Z</dcterms:modified>
</cp:coreProperties>
</file>